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32"/>
  </p:notesMasterIdLst>
  <p:sldIdLst>
    <p:sldId id="256" r:id="rId4"/>
    <p:sldId id="257" r:id="rId5"/>
    <p:sldId id="258" r:id="rId6"/>
    <p:sldId id="266" r:id="rId7"/>
    <p:sldId id="285" r:id="rId8"/>
    <p:sldId id="264" r:id="rId9"/>
    <p:sldId id="284" r:id="rId10"/>
    <p:sldId id="265" r:id="rId11"/>
    <p:sldId id="286" r:id="rId12"/>
    <p:sldId id="288" r:id="rId13"/>
    <p:sldId id="276" r:id="rId14"/>
    <p:sldId id="259" r:id="rId15"/>
    <p:sldId id="289" r:id="rId16"/>
    <p:sldId id="292" r:id="rId17"/>
    <p:sldId id="268" r:id="rId18"/>
    <p:sldId id="270" r:id="rId19"/>
    <p:sldId id="291" r:id="rId20"/>
    <p:sldId id="273" r:id="rId21"/>
    <p:sldId id="294" r:id="rId22"/>
    <p:sldId id="295" r:id="rId23"/>
    <p:sldId id="296" r:id="rId24"/>
    <p:sldId id="297" r:id="rId25"/>
    <p:sldId id="299" r:id="rId26"/>
    <p:sldId id="300" r:id="rId27"/>
    <p:sldId id="301" r:id="rId28"/>
    <p:sldId id="302" r:id="rId29"/>
    <p:sldId id="298" r:id="rId30"/>
    <p:sldId id="293" r:id="rId3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974911D-8931-419B-9275-78F2F3B6B94C}">
          <p14:sldIdLst>
            <p14:sldId id="256"/>
            <p14:sldId id="257"/>
            <p14:sldId id="258"/>
            <p14:sldId id="266"/>
            <p14:sldId id="285"/>
            <p14:sldId id="264"/>
            <p14:sldId id="284"/>
            <p14:sldId id="265"/>
            <p14:sldId id="286"/>
            <p14:sldId id="288"/>
            <p14:sldId id="276"/>
            <p14:sldId id="259"/>
            <p14:sldId id="289"/>
            <p14:sldId id="292"/>
            <p14:sldId id="268"/>
            <p14:sldId id="270"/>
            <p14:sldId id="291"/>
            <p14:sldId id="273"/>
            <p14:sldId id="294"/>
            <p14:sldId id="295"/>
            <p14:sldId id="296"/>
            <p14:sldId id="297"/>
            <p14:sldId id="299"/>
            <p14:sldId id="300"/>
            <p14:sldId id="301"/>
            <p14:sldId id="302"/>
            <p14:sldId id="298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Ученик 9" initials="У9" lastIdx="1" clrIdx="0">
    <p:extLst>
      <p:ext uri="{19B8F6BF-5375-455C-9EA6-DF929625EA0E}">
        <p15:presenceInfo xmlns:p15="http://schemas.microsoft.com/office/powerpoint/2012/main" userId="Ученик 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059;&#1095;&#1077;&#1085;&#1080;&#1082;%2010\Desktop\CanSAD\&#1058;&#1045;&#1051;&#1045;&#1052;&#1045;&#1058;&#1056;&#1048;&#1071;\SD-actual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059;&#1095;&#1077;&#1085;&#1080;&#1082;%2010\Desktop\CanSAD\&#1058;&#1045;&#1051;&#1045;&#1052;&#1045;&#1058;&#1056;&#1048;&#1071;\SD-actua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059;&#1095;&#1077;&#1085;&#1080;&#1082;%2010\Desktop\CanSAD\&#1058;&#1045;&#1051;&#1045;&#1052;&#1045;&#1058;&#1056;&#1048;&#1071;\SD-actua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059;&#1095;&#1077;&#1085;&#1080;&#1082;%2010\Desktop\CanSAD\&#1058;&#1045;&#1051;&#1045;&#1052;&#1045;&#1058;&#1056;&#1048;&#1071;\SD-actual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059;&#1095;&#1077;&#1085;&#1080;&#1082;%2010\Desktop\CanSAD\&#1058;&#1045;&#1051;&#1045;&#1052;&#1045;&#1058;&#1056;&#1048;&#1071;\SD-actual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059;&#1095;&#1077;&#1085;&#1080;&#1082;%2010\Desktop\CanSAD\&#1058;&#1045;&#1051;&#1045;&#1052;&#1045;&#1058;&#1056;&#1048;&#1071;\SD-actual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/>
              <a:t>Высота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v>Высота</c:v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val>
            <c:numRef>
              <c:f>Лист1!$C$2:$C$32</c:f>
              <c:numCache>
                <c:formatCode>General</c:formatCode>
                <c:ptCount val="31"/>
                <c:pt idx="0">
                  <c:v>1.96</c:v>
                </c:pt>
                <c:pt idx="1">
                  <c:v>1.9</c:v>
                </c:pt>
                <c:pt idx="2">
                  <c:v>1.96</c:v>
                </c:pt>
                <c:pt idx="3">
                  <c:v>1.9</c:v>
                </c:pt>
                <c:pt idx="4">
                  <c:v>2.62</c:v>
                </c:pt>
                <c:pt idx="5">
                  <c:v>50.08</c:v>
                </c:pt>
                <c:pt idx="6">
                  <c:v>100.72</c:v>
                </c:pt>
                <c:pt idx="7">
                  <c:v>140.15</c:v>
                </c:pt>
                <c:pt idx="8">
                  <c:v>166.95</c:v>
                </c:pt>
                <c:pt idx="9">
                  <c:v>183.62</c:v>
                </c:pt>
                <c:pt idx="10">
                  <c:v>190.3</c:v>
                </c:pt>
                <c:pt idx="11">
                  <c:v>187.49</c:v>
                </c:pt>
                <c:pt idx="12">
                  <c:v>174.93</c:v>
                </c:pt>
                <c:pt idx="13">
                  <c:v>148.80000000000001</c:v>
                </c:pt>
                <c:pt idx="14">
                  <c:v>147.11000000000001</c:v>
                </c:pt>
                <c:pt idx="15">
                  <c:v>124.91</c:v>
                </c:pt>
                <c:pt idx="16">
                  <c:v>115.99</c:v>
                </c:pt>
                <c:pt idx="17">
                  <c:v>90.12</c:v>
                </c:pt>
                <c:pt idx="18">
                  <c:v>84.09</c:v>
                </c:pt>
                <c:pt idx="19">
                  <c:v>65.83</c:v>
                </c:pt>
                <c:pt idx="20">
                  <c:v>46.64</c:v>
                </c:pt>
                <c:pt idx="21">
                  <c:v>39.01</c:v>
                </c:pt>
                <c:pt idx="22">
                  <c:v>25.65</c:v>
                </c:pt>
                <c:pt idx="23">
                  <c:v>8.8800000000000008</c:v>
                </c:pt>
                <c:pt idx="24">
                  <c:v>0.91</c:v>
                </c:pt>
                <c:pt idx="25">
                  <c:v>-0.75</c:v>
                </c:pt>
                <c:pt idx="26">
                  <c:v>-0.4</c:v>
                </c:pt>
                <c:pt idx="27">
                  <c:v>-0.56999999999999995</c:v>
                </c:pt>
                <c:pt idx="28">
                  <c:v>-0.8</c:v>
                </c:pt>
                <c:pt idx="29">
                  <c:v>-0.69</c:v>
                </c:pt>
                <c:pt idx="30">
                  <c:v>-0.76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1BE-47DB-933C-CB522F2BF7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5926048"/>
        <c:axId val="525914816"/>
      </c:lineChart>
      <c:catAx>
        <c:axId val="52592604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200"/>
                  <a:t>Время,</a:t>
                </a:r>
                <a:r>
                  <a:rPr lang="ru-RU" sz="1200" baseline="0"/>
                  <a:t> с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25914816"/>
        <c:crosses val="autoZero"/>
        <c:auto val="1"/>
        <c:lblAlgn val="ctr"/>
        <c:lblOffset val="100"/>
        <c:noMultiLvlLbl val="0"/>
      </c:catAx>
      <c:valAx>
        <c:axId val="525914816"/>
        <c:scaling>
          <c:orientation val="minMax"/>
          <c:max val="200"/>
          <c:min val="-1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200"/>
                  <a:t>Высота,</a:t>
                </a:r>
                <a:r>
                  <a:rPr lang="ru-RU" sz="1200" baseline="0"/>
                  <a:t> м</a:t>
                </a:r>
                <a:endParaRPr lang="ru-RU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25926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404040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/>
              <a:t>Давление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v>Давление</c:v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val>
            <c:numRef>
              <c:f>Лист1!$M$2:$M$32</c:f>
              <c:numCache>
                <c:formatCode>General</c:formatCode>
                <c:ptCount val="31"/>
                <c:pt idx="0">
                  <c:v>99102.12</c:v>
                </c:pt>
                <c:pt idx="1">
                  <c:v>99102.75</c:v>
                </c:pt>
                <c:pt idx="2">
                  <c:v>99102.1</c:v>
                </c:pt>
                <c:pt idx="3">
                  <c:v>99111.82</c:v>
                </c:pt>
                <c:pt idx="4">
                  <c:v>99094.23</c:v>
                </c:pt>
                <c:pt idx="5">
                  <c:v>98535.72</c:v>
                </c:pt>
                <c:pt idx="6">
                  <c:v>97942.47</c:v>
                </c:pt>
                <c:pt idx="7">
                  <c:v>97482.67</c:v>
                </c:pt>
                <c:pt idx="8">
                  <c:v>97171.08</c:v>
                </c:pt>
                <c:pt idx="9">
                  <c:v>96977.71</c:v>
                </c:pt>
                <c:pt idx="10">
                  <c:v>96898.78</c:v>
                </c:pt>
                <c:pt idx="11">
                  <c:v>96932.83</c:v>
                </c:pt>
                <c:pt idx="12">
                  <c:v>97078.49</c:v>
                </c:pt>
                <c:pt idx="13">
                  <c:v>97381.92</c:v>
                </c:pt>
                <c:pt idx="14">
                  <c:v>97401.600000000006</c:v>
                </c:pt>
                <c:pt idx="15">
                  <c:v>97660.17</c:v>
                </c:pt>
                <c:pt idx="16">
                  <c:v>97764.17</c:v>
                </c:pt>
                <c:pt idx="17">
                  <c:v>98066.42</c:v>
                </c:pt>
                <c:pt idx="18">
                  <c:v>98136.97</c:v>
                </c:pt>
                <c:pt idx="19">
                  <c:v>98350.89</c:v>
                </c:pt>
                <c:pt idx="20">
                  <c:v>98576.16</c:v>
                </c:pt>
                <c:pt idx="21">
                  <c:v>98665.74</c:v>
                </c:pt>
                <c:pt idx="22">
                  <c:v>98822.9</c:v>
                </c:pt>
                <c:pt idx="23">
                  <c:v>99020.41</c:v>
                </c:pt>
                <c:pt idx="24">
                  <c:v>99114.42</c:v>
                </c:pt>
                <c:pt idx="25">
                  <c:v>99134</c:v>
                </c:pt>
                <c:pt idx="26">
                  <c:v>99129.96</c:v>
                </c:pt>
                <c:pt idx="27">
                  <c:v>99131.89</c:v>
                </c:pt>
                <c:pt idx="28">
                  <c:v>99134.58</c:v>
                </c:pt>
                <c:pt idx="29">
                  <c:v>99133.35</c:v>
                </c:pt>
                <c:pt idx="30">
                  <c:v>99134.11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464-4674-8682-EF66539516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5926048"/>
        <c:axId val="525914816"/>
      </c:lineChart>
      <c:catAx>
        <c:axId val="52592604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200"/>
                  <a:t>Время,</a:t>
                </a:r>
                <a:r>
                  <a:rPr lang="ru-RU" sz="1200" baseline="0"/>
                  <a:t> с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25914816"/>
        <c:crosses val="autoZero"/>
        <c:auto val="1"/>
        <c:lblAlgn val="ctr"/>
        <c:lblOffset val="100"/>
        <c:noMultiLvlLbl val="0"/>
      </c:catAx>
      <c:valAx>
        <c:axId val="525914816"/>
        <c:scaling>
          <c:orientation val="minMax"/>
          <c:min val="96800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200"/>
                  <a:t>Давление,</a:t>
                </a:r>
                <a:r>
                  <a:rPr lang="ru-RU" sz="1200" baseline="0"/>
                  <a:t> Па</a:t>
                </a:r>
                <a:endParaRPr lang="ru-RU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25926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v>Температура</c:v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val>
            <c:numRef>
              <c:f>Лист1!$N$2:$N$32</c:f>
              <c:numCache>
                <c:formatCode>General</c:formatCode>
                <c:ptCount val="31"/>
                <c:pt idx="0">
                  <c:v>13.78</c:v>
                </c:pt>
                <c:pt idx="1">
                  <c:v>13.79</c:v>
                </c:pt>
                <c:pt idx="2">
                  <c:v>13.8</c:v>
                </c:pt>
                <c:pt idx="3">
                  <c:v>13.82</c:v>
                </c:pt>
                <c:pt idx="4">
                  <c:v>13.8</c:v>
                </c:pt>
                <c:pt idx="5">
                  <c:v>13.8</c:v>
                </c:pt>
                <c:pt idx="6">
                  <c:v>13.72</c:v>
                </c:pt>
                <c:pt idx="7">
                  <c:v>13.66</c:v>
                </c:pt>
                <c:pt idx="8">
                  <c:v>13.61</c:v>
                </c:pt>
                <c:pt idx="9">
                  <c:v>13.54</c:v>
                </c:pt>
                <c:pt idx="10">
                  <c:v>13.5</c:v>
                </c:pt>
                <c:pt idx="11">
                  <c:v>13.48</c:v>
                </c:pt>
                <c:pt idx="12">
                  <c:v>13.44</c:v>
                </c:pt>
                <c:pt idx="13">
                  <c:v>13.32</c:v>
                </c:pt>
                <c:pt idx="14">
                  <c:v>12.73</c:v>
                </c:pt>
                <c:pt idx="15">
                  <c:v>12.72</c:v>
                </c:pt>
                <c:pt idx="16">
                  <c:v>12.47</c:v>
                </c:pt>
                <c:pt idx="17">
                  <c:v>12.39</c:v>
                </c:pt>
                <c:pt idx="18">
                  <c:v>12.28</c:v>
                </c:pt>
                <c:pt idx="19">
                  <c:v>12.15</c:v>
                </c:pt>
                <c:pt idx="20">
                  <c:v>11.87</c:v>
                </c:pt>
                <c:pt idx="21">
                  <c:v>11.65</c:v>
                </c:pt>
                <c:pt idx="22">
                  <c:v>11.57</c:v>
                </c:pt>
                <c:pt idx="23">
                  <c:v>11.46</c:v>
                </c:pt>
                <c:pt idx="24">
                  <c:v>11.39</c:v>
                </c:pt>
                <c:pt idx="25">
                  <c:v>11.33</c:v>
                </c:pt>
                <c:pt idx="26">
                  <c:v>11.41</c:v>
                </c:pt>
                <c:pt idx="27">
                  <c:v>11.46</c:v>
                </c:pt>
                <c:pt idx="28">
                  <c:v>11.51</c:v>
                </c:pt>
                <c:pt idx="29">
                  <c:v>11.54</c:v>
                </c:pt>
                <c:pt idx="30">
                  <c:v>11.57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1D8-4076-8916-8C25A3AFE2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5926048"/>
        <c:axId val="525914816"/>
      </c:lineChart>
      <c:catAx>
        <c:axId val="52592604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200"/>
                  <a:t>Время,</a:t>
                </a:r>
                <a:r>
                  <a:rPr lang="ru-RU" sz="1200" baseline="0"/>
                  <a:t> с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25914816"/>
        <c:crosses val="autoZero"/>
        <c:auto val="1"/>
        <c:lblAlgn val="ctr"/>
        <c:lblOffset val="100"/>
        <c:noMultiLvlLbl val="0"/>
      </c:catAx>
      <c:valAx>
        <c:axId val="525914816"/>
        <c:scaling>
          <c:orientation val="minMax"/>
          <c:max val="15"/>
          <c:min val="10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200"/>
                  <a:t>Температура,</a:t>
                </a:r>
                <a:r>
                  <a:rPr lang="ru-RU" sz="1200" baseline="0"/>
                  <a:t> </a:t>
                </a:r>
                <a:r>
                  <a:rPr lang="ru-RU" sz="1200" baseline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℃</a:t>
                </a:r>
                <a:endParaRPr lang="ru-RU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25926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/>
              <a:t>Проекции</a:t>
            </a:r>
            <a:r>
              <a:rPr lang="ru-RU" sz="2400" baseline="0" dirty="0"/>
              <a:t> ускорения на оси</a:t>
            </a:r>
            <a:endParaRPr lang="ru-RU" sz="2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v>Ay</c:v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val>
            <c:numRef>
              <c:f>Лист1!$E$2:$E$32</c:f>
              <c:numCache>
                <c:formatCode>General</c:formatCode>
                <c:ptCount val="31"/>
                <c:pt idx="0">
                  <c:v>8.18</c:v>
                </c:pt>
                <c:pt idx="1">
                  <c:v>8.18</c:v>
                </c:pt>
                <c:pt idx="2">
                  <c:v>8.18</c:v>
                </c:pt>
                <c:pt idx="3">
                  <c:v>8.19</c:v>
                </c:pt>
                <c:pt idx="4">
                  <c:v>16</c:v>
                </c:pt>
                <c:pt idx="5">
                  <c:v>0.41</c:v>
                </c:pt>
                <c:pt idx="6">
                  <c:v>2.21</c:v>
                </c:pt>
                <c:pt idx="7">
                  <c:v>1.47</c:v>
                </c:pt>
                <c:pt idx="8">
                  <c:v>0.93</c:v>
                </c:pt>
                <c:pt idx="9">
                  <c:v>0.41</c:v>
                </c:pt>
                <c:pt idx="10">
                  <c:v>0.28000000000000003</c:v>
                </c:pt>
                <c:pt idx="11">
                  <c:v>0.35</c:v>
                </c:pt>
                <c:pt idx="12">
                  <c:v>1.64</c:v>
                </c:pt>
                <c:pt idx="13">
                  <c:v>9.36</c:v>
                </c:pt>
                <c:pt idx="14">
                  <c:v>1.21</c:v>
                </c:pt>
                <c:pt idx="15">
                  <c:v>2.99</c:v>
                </c:pt>
                <c:pt idx="16">
                  <c:v>0.03</c:v>
                </c:pt>
                <c:pt idx="17">
                  <c:v>5.48</c:v>
                </c:pt>
                <c:pt idx="18">
                  <c:v>2.5299999999999998</c:v>
                </c:pt>
                <c:pt idx="19">
                  <c:v>2.84</c:v>
                </c:pt>
                <c:pt idx="20">
                  <c:v>5.27</c:v>
                </c:pt>
                <c:pt idx="21">
                  <c:v>2.33</c:v>
                </c:pt>
                <c:pt idx="22">
                  <c:v>0.42</c:v>
                </c:pt>
                <c:pt idx="23">
                  <c:v>2.16</c:v>
                </c:pt>
                <c:pt idx="24">
                  <c:v>2.34</c:v>
                </c:pt>
                <c:pt idx="25">
                  <c:v>0.41</c:v>
                </c:pt>
                <c:pt idx="26">
                  <c:v>0.21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534-4834-B166-844FB75862E8}"/>
            </c:ext>
          </c:extLst>
        </c:ser>
        <c:ser>
          <c:idx val="1"/>
          <c:order val="1"/>
          <c:tx>
            <c:v>Ax</c:v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val>
            <c:numRef>
              <c:f>Лист1!$D$2:$D$32</c:f>
              <c:numCache>
                <c:formatCode>General</c:formatCode>
                <c:ptCount val="31"/>
                <c:pt idx="0">
                  <c:v>7.0000000000000007E-2</c:v>
                </c:pt>
                <c:pt idx="1">
                  <c:v>0.11</c:v>
                </c:pt>
                <c:pt idx="2">
                  <c:v>0.06</c:v>
                </c:pt>
                <c:pt idx="3">
                  <c:v>0.14000000000000001</c:v>
                </c:pt>
                <c:pt idx="4">
                  <c:v>0.48</c:v>
                </c:pt>
                <c:pt idx="5">
                  <c:v>1.61</c:v>
                </c:pt>
                <c:pt idx="6">
                  <c:v>1.4</c:v>
                </c:pt>
                <c:pt idx="7">
                  <c:v>0.39</c:v>
                </c:pt>
                <c:pt idx="8">
                  <c:v>0.79</c:v>
                </c:pt>
                <c:pt idx="9">
                  <c:v>0.41</c:v>
                </c:pt>
                <c:pt idx="10">
                  <c:v>0.35</c:v>
                </c:pt>
                <c:pt idx="11">
                  <c:v>0.32</c:v>
                </c:pt>
                <c:pt idx="12">
                  <c:v>4.51</c:v>
                </c:pt>
                <c:pt idx="13">
                  <c:v>3.35</c:v>
                </c:pt>
                <c:pt idx="14">
                  <c:v>4.05</c:v>
                </c:pt>
                <c:pt idx="15">
                  <c:v>3.79</c:v>
                </c:pt>
                <c:pt idx="16">
                  <c:v>1.1299999999999999</c:v>
                </c:pt>
                <c:pt idx="17">
                  <c:v>1.04</c:v>
                </c:pt>
                <c:pt idx="18">
                  <c:v>5.45</c:v>
                </c:pt>
                <c:pt idx="19">
                  <c:v>3.15</c:v>
                </c:pt>
                <c:pt idx="20">
                  <c:v>5.37</c:v>
                </c:pt>
                <c:pt idx="21">
                  <c:v>0.39</c:v>
                </c:pt>
                <c:pt idx="22">
                  <c:v>6.6</c:v>
                </c:pt>
                <c:pt idx="23">
                  <c:v>4.91</c:v>
                </c:pt>
                <c:pt idx="24">
                  <c:v>16</c:v>
                </c:pt>
                <c:pt idx="25">
                  <c:v>8.69</c:v>
                </c:pt>
                <c:pt idx="26">
                  <c:v>8.0299999999999994</c:v>
                </c:pt>
                <c:pt idx="27">
                  <c:v>8.0299999999999994</c:v>
                </c:pt>
                <c:pt idx="28">
                  <c:v>8.06</c:v>
                </c:pt>
                <c:pt idx="29">
                  <c:v>8.0399999999999991</c:v>
                </c:pt>
                <c:pt idx="30">
                  <c:v>8.0500000000000007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534-4834-B166-844FB75862E8}"/>
            </c:ext>
          </c:extLst>
        </c:ser>
        <c:ser>
          <c:idx val="2"/>
          <c:order val="2"/>
          <c:tx>
            <c:v>Az</c:v>
          </c:tx>
          <c:spPr>
            <a:ln w="22225" cap="rnd">
              <a:solidFill>
                <a:schemeClr val="accent3"/>
              </a:solidFill>
            </a:ln>
            <a:effectLst>
              <a:glow rad="139700">
                <a:schemeClr val="accent3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val>
            <c:numRef>
              <c:f>Лист1!$F$2:$F$32</c:f>
              <c:numCache>
                <c:formatCode>General</c:formatCode>
                <c:ptCount val="31"/>
                <c:pt idx="0">
                  <c:v>0.06</c:v>
                </c:pt>
                <c:pt idx="1">
                  <c:v>0.13</c:v>
                </c:pt>
                <c:pt idx="2">
                  <c:v>0.01</c:v>
                </c:pt>
                <c:pt idx="3">
                  <c:v>0.25</c:v>
                </c:pt>
                <c:pt idx="4">
                  <c:v>0.04</c:v>
                </c:pt>
                <c:pt idx="5">
                  <c:v>0.21</c:v>
                </c:pt>
                <c:pt idx="6">
                  <c:v>0.01</c:v>
                </c:pt>
                <c:pt idx="7">
                  <c:v>0.32</c:v>
                </c:pt>
                <c:pt idx="8">
                  <c:v>0.24</c:v>
                </c:pt>
                <c:pt idx="9">
                  <c:v>0.21</c:v>
                </c:pt>
                <c:pt idx="10">
                  <c:v>0.28999999999999998</c:v>
                </c:pt>
                <c:pt idx="11">
                  <c:v>0.28000000000000003</c:v>
                </c:pt>
                <c:pt idx="12">
                  <c:v>0.03</c:v>
                </c:pt>
                <c:pt idx="13">
                  <c:v>5.3</c:v>
                </c:pt>
                <c:pt idx="14">
                  <c:v>6.42</c:v>
                </c:pt>
                <c:pt idx="15">
                  <c:v>8.4499999999999993</c:v>
                </c:pt>
                <c:pt idx="16">
                  <c:v>7.63</c:v>
                </c:pt>
                <c:pt idx="17">
                  <c:v>1.7</c:v>
                </c:pt>
                <c:pt idx="18">
                  <c:v>4.3</c:v>
                </c:pt>
                <c:pt idx="19">
                  <c:v>5.18</c:v>
                </c:pt>
                <c:pt idx="20">
                  <c:v>4.24</c:v>
                </c:pt>
                <c:pt idx="21">
                  <c:v>9.33</c:v>
                </c:pt>
                <c:pt idx="22">
                  <c:v>5.76</c:v>
                </c:pt>
                <c:pt idx="23">
                  <c:v>5.51</c:v>
                </c:pt>
                <c:pt idx="24">
                  <c:v>16</c:v>
                </c:pt>
                <c:pt idx="25">
                  <c:v>2.88</c:v>
                </c:pt>
                <c:pt idx="26">
                  <c:v>0.89</c:v>
                </c:pt>
                <c:pt idx="27">
                  <c:v>0.89</c:v>
                </c:pt>
                <c:pt idx="28">
                  <c:v>0.86</c:v>
                </c:pt>
                <c:pt idx="29">
                  <c:v>0.88</c:v>
                </c:pt>
                <c:pt idx="30">
                  <c:v>0.87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534-4834-B166-844FB75862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5926048"/>
        <c:axId val="525914816"/>
      </c:lineChart>
      <c:catAx>
        <c:axId val="52592604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Время, с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25914816"/>
        <c:crosses val="autoZero"/>
        <c:auto val="1"/>
        <c:lblAlgn val="ctr"/>
        <c:lblOffset val="100"/>
        <c:noMultiLvlLbl val="0"/>
      </c:catAx>
      <c:valAx>
        <c:axId val="525914816"/>
        <c:scaling>
          <c:orientation val="minMax"/>
          <c:max val="35"/>
          <c:min val="0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Ускорение, м/с</a:t>
                </a:r>
                <a:r>
                  <a:rPr lang="en-US"/>
                  <a:t>^2</a:t>
                </a:r>
                <a:endParaRPr lang="ru-RU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25926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/>
              <a:t>Модуль ускорения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v>Модуль ускорения</c:v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val>
            <c:numRef>
              <c:f>Лист1!$U$2:$U$32</c:f>
              <c:numCache>
                <c:formatCode>General</c:formatCode>
                <c:ptCount val="31"/>
                <c:pt idx="0">
                  <c:v>8.1805195434030971</c:v>
                </c:pt>
                <c:pt idx="1">
                  <c:v>8.181772424114472</c:v>
                </c:pt>
                <c:pt idx="2">
                  <c:v>8.1802261582428155</c:v>
                </c:pt>
                <c:pt idx="3">
                  <c:v>8.1950106772352651</c:v>
                </c:pt>
                <c:pt idx="4">
                  <c:v>16.007248358165747</c:v>
                </c:pt>
                <c:pt idx="5">
                  <c:v>1.6746044309030117</c:v>
                </c:pt>
                <c:pt idx="6">
                  <c:v>2.6161421979701331</c:v>
                </c:pt>
                <c:pt idx="7">
                  <c:v>1.5541557193537587</c:v>
                </c:pt>
                <c:pt idx="8">
                  <c:v>1.2436237373096415</c:v>
                </c:pt>
                <c:pt idx="9">
                  <c:v>0.6166846844214634</c:v>
                </c:pt>
                <c:pt idx="10">
                  <c:v>0.53385391260156556</c:v>
                </c:pt>
                <c:pt idx="11">
                  <c:v>0.55072679252057455</c:v>
                </c:pt>
                <c:pt idx="12">
                  <c:v>4.7990207334413553</c:v>
                </c:pt>
                <c:pt idx="13">
                  <c:v>11.265970885813614</c:v>
                </c:pt>
                <c:pt idx="14">
                  <c:v>7.6865466888583978</c:v>
                </c:pt>
                <c:pt idx="15">
                  <c:v>9.7317367411988691</c:v>
                </c:pt>
                <c:pt idx="16">
                  <c:v>7.7132807546464948</c:v>
                </c:pt>
                <c:pt idx="17">
                  <c:v>5.8311233909084796</c:v>
                </c:pt>
                <c:pt idx="18">
                  <c:v>7.3887346683989135</c:v>
                </c:pt>
                <c:pt idx="19">
                  <c:v>6.6948114237818528</c:v>
                </c:pt>
                <c:pt idx="20">
                  <c:v>8.6363997128433105</c:v>
                </c:pt>
                <c:pt idx="21">
                  <c:v>9.6244428410168243</c:v>
                </c:pt>
                <c:pt idx="22">
                  <c:v>8.7700627135728055</c:v>
                </c:pt>
                <c:pt idx="23">
                  <c:v>7.6898504536824381</c:v>
                </c:pt>
                <c:pt idx="24">
                  <c:v>22.748090029714582</c:v>
                </c:pt>
                <c:pt idx="25">
                  <c:v>9.1639838498329969</c:v>
                </c:pt>
                <c:pt idx="26">
                  <c:v>8.0818995291948532</c:v>
                </c:pt>
                <c:pt idx="27">
                  <c:v>8.0816458719743469</c:v>
                </c:pt>
                <c:pt idx="28">
                  <c:v>8.1082180533086312</c:v>
                </c:pt>
                <c:pt idx="29">
                  <c:v>8.0904882423744979</c:v>
                </c:pt>
                <c:pt idx="30">
                  <c:v>8.0991048888133328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898-4065-9984-7A591E8E11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5926048"/>
        <c:axId val="525914816"/>
      </c:lineChart>
      <c:catAx>
        <c:axId val="52592604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200"/>
                  <a:t>Время,</a:t>
                </a:r>
                <a:r>
                  <a:rPr lang="ru-RU" sz="1200" baseline="0"/>
                  <a:t> с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25914816"/>
        <c:crosses val="autoZero"/>
        <c:auto val="1"/>
        <c:lblAlgn val="ctr"/>
        <c:lblOffset val="100"/>
        <c:noMultiLvlLbl val="0"/>
      </c:catAx>
      <c:valAx>
        <c:axId val="525914816"/>
        <c:scaling>
          <c:orientation val="minMax"/>
          <c:max val="23"/>
          <c:min val="0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200"/>
                  <a:t>Ускорение,</a:t>
                </a:r>
                <a:r>
                  <a:rPr lang="ru-RU" sz="1200" baseline="0"/>
                  <a:t> м/с</a:t>
                </a:r>
                <a:r>
                  <a:rPr lang="en-US" sz="1200" baseline="0"/>
                  <a:t>^2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25926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/>
              <a:t>Проекции</a:t>
            </a:r>
            <a:r>
              <a:rPr lang="ru-RU" sz="2400" baseline="0" dirty="0"/>
              <a:t> магнитного поля на оси</a:t>
            </a:r>
            <a:endParaRPr lang="ru-RU" sz="2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v>Mx</c:v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val>
            <c:numRef>
              <c:f>Лист1!$J$2:$J$32</c:f>
              <c:numCache>
                <c:formatCode>General</c:formatCode>
                <c:ptCount val="31"/>
                <c:pt idx="0">
                  <c:v>271</c:v>
                </c:pt>
                <c:pt idx="1">
                  <c:v>267</c:v>
                </c:pt>
                <c:pt idx="2">
                  <c:v>267</c:v>
                </c:pt>
                <c:pt idx="3">
                  <c:v>272</c:v>
                </c:pt>
                <c:pt idx="4">
                  <c:v>264</c:v>
                </c:pt>
                <c:pt idx="5">
                  <c:v>258</c:v>
                </c:pt>
                <c:pt idx="6">
                  <c:v>392</c:v>
                </c:pt>
                <c:pt idx="7">
                  <c:v>378</c:v>
                </c:pt>
                <c:pt idx="8">
                  <c:v>207</c:v>
                </c:pt>
                <c:pt idx="9">
                  <c:v>158</c:v>
                </c:pt>
                <c:pt idx="10">
                  <c:v>169</c:v>
                </c:pt>
                <c:pt idx="11">
                  <c:v>238</c:v>
                </c:pt>
                <c:pt idx="12">
                  <c:v>136</c:v>
                </c:pt>
                <c:pt idx="13">
                  <c:v>264</c:v>
                </c:pt>
                <c:pt idx="14">
                  <c:v>159</c:v>
                </c:pt>
                <c:pt idx="15">
                  <c:v>353</c:v>
                </c:pt>
                <c:pt idx="16">
                  <c:v>298</c:v>
                </c:pt>
                <c:pt idx="17">
                  <c:v>296</c:v>
                </c:pt>
                <c:pt idx="18">
                  <c:v>571</c:v>
                </c:pt>
                <c:pt idx="19">
                  <c:v>507</c:v>
                </c:pt>
                <c:pt idx="20">
                  <c:v>276</c:v>
                </c:pt>
                <c:pt idx="21">
                  <c:v>405</c:v>
                </c:pt>
                <c:pt idx="22">
                  <c:v>79</c:v>
                </c:pt>
                <c:pt idx="23">
                  <c:v>158</c:v>
                </c:pt>
                <c:pt idx="24">
                  <c:v>401</c:v>
                </c:pt>
                <c:pt idx="25">
                  <c:v>17</c:v>
                </c:pt>
                <c:pt idx="26">
                  <c:v>7</c:v>
                </c:pt>
                <c:pt idx="27">
                  <c:v>7</c:v>
                </c:pt>
                <c:pt idx="28">
                  <c:v>7</c:v>
                </c:pt>
                <c:pt idx="29">
                  <c:v>5</c:v>
                </c:pt>
                <c:pt idx="30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666-47A3-B935-A890A5AF40C4}"/>
            </c:ext>
          </c:extLst>
        </c:ser>
        <c:ser>
          <c:idx val="1"/>
          <c:order val="1"/>
          <c:tx>
            <c:v>My</c:v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val>
            <c:numRef>
              <c:f>Лист1!$J$2:$J$32</c:f>
              <c:numCache>
                <c:formatCode>General</c:formatCode>
                <c:ptCount val="31"/>
                <c:pt idx="0">
                  <c:v>271</c:v>
                </c:pt>
                <c:pt idx="1">
                  <c:v>267</c:v>
                </c:pt>
                <c:pt idx="2">
                  <c:v>267</c:v>
                </c:pt>
                <c:pt idx="3">
                  <c:v>272</c:v>
                </c:pt>
                <c:pt idx="4">
                  <c:v>264</c:v>
                </c:pt>
                <c:pt idx="5">
                  <c:v>258</c:v>
                </c:pt>
                <c:pt idx="6">
                  <c:v>392</c:v>
                </c:pt>
                <c:pt idx="7">
                  <c:v>378</c:v>
                </c:pt>
                <c:pt idx="8">
                  <c:v>207</c:v>
                </c:pt>
                <c:pt idx="9">
                  <c:v>158</c:v>
                </c:pt>
                <c:pt idx="10">
                  <c:v>169</c:v>
                </c:pt>
                <c:pt idx="11">
                  <c:v>238</c:v>
                </c:pt>
                <c:pt idx="12">
                  <c:v>136</c:v>
                </c:pt>
                <c:pt idx="13">
                  <c:v>264</c:v>
                </c:pt>
                <c:pt idx="14">
                  <c:v>159</c:v>
                </c:pt>
                <c:pt idx="15">
                  <c:v>353</c:v>
                </c:pt>
                <c:pt idx="16">
                  <c:v>298</c:v>
                </c:pt>
                <c:pt idx="17">
                  <c:v>296</c:v>
                </c:pt>
                <c:pt idx="18">
                  <c:v>571</c:v>
                </c:pt>
                <c:pt idx="19">
                  <c:v>507</c:v>
                </c:pt>
                <c:pt idx="20">
                  <c:v>276</c:v>
                </c:pt>
                <c:pt idx="21">
                  <c:v>405</c:v>
                </c:pt>
                <c:pt idx="22">
                  <c:v>79</c:v>
                </c:pt>
                <c:pt idx="23">
                  <c:v>158</c:v>
                </c:pt>
                <c:pt idx="24">
                  <c:v>401</c:v>
                </c:pt>
                <c:pt idx="25">
                  <c:v>17</c:v>
                </c:pt>
                <c:pt idx="26">
                  <c:v>7</c:v>
                </c:pt>
                <c:pt idx="27">
                  <c:v>7</c:v>
                </c:pt>
                <c:pt idx="28">
                  <c:v>7</c:v>
                </c:pt>
                <c:pt idx="29">
                  <c:v>5</c:v>
                </c:pt>
                <c:pt idx="30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666-47A3-B935-A890A5AF40C4}"/>
            </c:ext>
          </c:extLst>
        </c:ser>
        <c:ser>
          <c:idx val="2"/>
          <c:order val="2"/>
          <c:tx>
            <c:v>Mz</c:v>
          </c:tx>
          <c:spPr>
            <a:ln w="22225" cap="rnd">
              <a:solidFill>
                <a:schemeClr val="accent3"/>
              </a:solidFill>
            </a:ln>
            <a:effectLst>
              <a:glow rad="139700">
                <a:schemeClr val="accent3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val>
            <c:numRef>
              <c:f>Лист1!$L$2:$L$32</c:f>
              <c:numCache>
                <c:formatCode>General</c:formatCode>
                <c:ptCount val="31"/>
                <c:pt idx="0">
                  <c:v>61</c:v>
                </c:pt>
                <c:pt idx="1">
                  <c:v>61</c:v>
                </c:pt>
                <c:pt idx="2">
                  <c:v>55</c:v>
                </c:pt>
                <c:pt idx="3">
                  <c:v>60</c:v>
                </c:pt>
                <c:pt idx="4">
                  <c:v>54</c:v>
                </c:pt>
                <c:pt idx="5">
                  <c:v>-16</c:v>
                </c:pt>
                <c:pt idx="6">
                  <c:v>-68</c:v>
                </c:pt>
                <c:pt idx="7">
                  <c:v>58</c:v>
                </c:pt>
                <c:pt idx="8">
                  <c:v>69</c:v>
                </c:pt>
                <c:pt idx="9">
                  <c:v>-80</c:v>
                </c:pt>
                <c:pt idx="10">
                  <c:v>-203</c:v>
                </c:pt>
                <c:pt idx="11">
                  <c:v>-256</c:v>
                </c:pt>
                <c:pt idx="12">
                  <c:v>-190</c:v>
                </c:pt>
                <c:pt idx="13">
                  <c:v>-38</c:v>
                </c:pt>
                <c:pt idx="14">
                  <c:v>153</c:v>
                </c:pt>
                <c:pt idx="15">
                  <c:v>181</c:v>
                </c:pt>
                <c:pt idx="16">
                  <c:v>212</c:v>
                </c:pt>
                <c:pt idx="17">
                  <c:v>-26</c:v>
                </c:pt>
                <c:pt idx="18">
                  <c:v>43</c:v>
                </c:pt>
                <c:pt idx="19">
                  <c:v>9</c:v>
                </c:pt>
                <c:pt idx="20">
                  <c:v>96</c:v>
                </c:pt>
                <c:pt idx="21">
                  <c:v>207</c:v>
                </c:pt>
                <c:pt idx="22">
                  <c:v>121</c:v>
                </c:pt>
                <c:pt idx="23">
                  <c:v>120</c:v>
                </c:pt>
                <c:pt idx="24">
                  <c:v>185</c:v>
                </c:pt>
                <c:pt idx="25">
                  <c:v>-63</c:v>
                </c:pt>
                <c:pt idx="26">
                  <c:v>7</c:v>
                </c:pt>
                <c:pt idx="27">
                  <c:v>-11</c:v>
                </c:pt>
                <c:pt idx="28">
                  <c:v>-7</c:v>
                </c:pt>
                <c:pt idx="29">
                  <c:v>-3</c:v>
                </c:pt>
                <c:pt idx="30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666-47A3-B935-A890A5AF40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5926048"/>
        <c:axId val="525914816"/>
      </c:lineChart>
      <c:catAx>
        <c:axId val="52592604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200"/>
                  <a:t>Время,</a:t>
                </a:r>
                <a:r>
                  <a:rPr lang="ru-RU" sz="1200" baseline="0"/>
                  <a:t> с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25914816"/>
        <c:crosses val="autoZero"/>
        <c:auto val="1"/>
        <c:lblAlgn val="ctr"/>
        <c:lblOffset val="100"/>
        <c:noMultiLvlLbl val="0"/>
      </c:catAx>
      <c:valAx>
        <c:axId val="525914816"/>
        <c:scaling>
          <c:orientation val="minMax"/>
          <c:max val="1200"/>
          <c:min val="-40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200"/>
                  <a:t>Высота,</a:t>
                </a:r>
                <a:r>
                  <a:rPr lang="ru-RU" sz="1200" baseline="0"/>
                  <a:t> м</a:t>
                </a:r>
                <a:endParaRPr lang="ru-RU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25926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bin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0.46267</cdr:x>
      <cdr:y>0.25031</cdr:y>
    </cdr:from>
    <cdr:to>
      <cdr:x>0.49067</cdr:x>
      <cdr:y>0.30394</cdr:y>
    </cdr:to>
    <cdr:sp macro="" textlink="">
      <cdr:nvSpPr>
        <cdr:cNvPr id="3" name="TextBox 4">
          <a:extLst xmlns:a="http://schemas.openxmlformats.org/drawingml/2006/main">
            <a:ext uri="{FF2B5EF4-FFF2-40B4-BE49-F238E27FC236}">
              <a16:creationId xmlns:a16="http://schemas.microsoft.com/office/drawing/2014/main" id="{B01B49EF-FF8B-49C0-A544-EBB8FCF20E10}"/>
            </a:ext>
          </a:extLst>
        </cdr:cNvPr>
        <cdr:cNvSpPr txBox="1"/>
      </cdr:nvSpPr>
      <cdr:spPr>
        <a:xfrm xmlns:a="http://schemas.openxmlformats.org/drawingml/2006/main">
          <a:off x="4613175" y="1723810"/>
          <a:ext cx="279133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ru-RU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ru-RU" b="1" dirty="0">
              <a:solidFill>
                <a:schemeClr val="bg1"/>
              </a:solidFill>
            </a:rPr>
            <a:t>3</a:t>
          </a:r>
        </a:p>
      </cdr:txBody>
    </cdr:sp>
  </cdr:relSizeAnchor>
  <cdr:relSizeAnchor xmlns:cdr="http://schemas.openxmlformats.org/drawingml/2006/chartDrawing">
    <cdr:from>
      <cdr:x>0.79475</cdr:x>
      <cdr:y>0.86278</cdr:y>
    </cdr:from>
    <cdr:to>
      <cdr:x>0.82275</cdr:x>
      <cdr:y>0.91641</cdr:y>
    </cdr:to>
    <cdr:sp macro="" textlink="">
      <cdr:nvSpPr>
        <cdr:cNvPr id="4" name="TextBox 4">
          <a:extLst xmlns:a="http://schemas.openxmlformats.org/drawingml/2006/main">
            <a:ext uri="{FF2B5EF4-FFF2-40B4-BE49-F238E27FC236}">
              <a16:creationId xmlns:a16="http://schemas.microsoft.com/office/drawing/2014/main" id="{B01B49EF-FF8B-49C0-A544-EBB8FCF20E10}"/>
            </a:ext>
          </a:extLst>
        </cdr:cNvPr>
        <cdr:cNvSpPr txBox="1"/>
      </cdr:nvSpPr>
      <cdr:spPr>
        <a:xfrm xmlns:a="http://schemas.openxmlformats.org/drawingml/2006/main">
          <a:off x="7924284" y="5941773"/>
          <a:ext cx="279133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ru-RU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ru-RU" b="1" dirty="0">
              <a:solidFill>
                <a:schemeClr val="bg1"/>
              </a:solidFill>
            </a:rPr>
            <a:t>4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706709-8E4C-4AFC-8A8A-4FD742869DE3}" type="datetimeFigureOut">
              <a:rPr lang="ru-RU" smtClean="0"/>
              <a:t>24.10.2021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1402A-3DAE-4916-96FF-65B0DADD69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8451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4F675DA9-277C-4C15-86DC-E86B3C53D5A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E8914C13-CDC5-45DF-90A0-C06163546066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8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3793" name="Rectangle 1">
            <a:extLst>
              <a:ext uri="{FF2B5EF4-FFF2-40B4-BE49-F238E27FC236}">
                <a16:creationId xmlns:a16="http://schemas.microsoft.com/office/drawing/2014/main" id="{AAFCA686-4413-4646-B2D2-7D9B0D074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F2817C12-D21D-4343-BDEE-DDA0579F7D4E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Microsoft YaHei" panose="020B0503020204020204" pitchFamily="34" charset="-122"/>
                <a:cs typeface="+mn-cs"/>
              </a:rPr>
              <a:pPr marL="0" marR="0" lvl="0" indent="0" algn="r" defTabSz="44926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8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0E8CC38F-5B1C-4C42-B651-9A158C0F652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1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D013E12B-6DE7-41C6-BAEE-F1CEF0FAE94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C81EAD-9135-441F-B80D-AA51C85EA8D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1AAF6BF0-E247-4628-AA86-4726EAA7A9DD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16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7889" name="Rectangle 1">
            <a:extLst>
              <a:ext uri="{FF2B5EF4-FFF2-40B4-BE49-F238E27FC236}">
                <a16:creationId xmlns:a16="http://schemas.microsoft.com/office/drawing/2014/main" id="{0AF57A59-B00E-4617-9C9F-B226E96C460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28791A72-BDCA-49D1-A87D-33144911C3D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BD039B-C511-4BA3-95F1-9FC76E39DB4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A7AD5B81-9495-4E10-8645-AAEC39A4013A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18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1985" name="Rectangle 1">
            <a:extLst>
              <a:ext uri="{FF2B5EF4-FFF2-40B4-BE49-F238E27FC236}">
                <a16:creationId xmlns:a16="http://schemas.microsoft.com/office/drawing/2014/main" id="{C69A57F4-0A14-4BB0-9570-8E4351DEF89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615A6F73-63DD-40EB-9F3E-B3B19992C3B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E03711-FEBA-49E1-8FB0-BC8268AE0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E96A0E2-A530-456D-87C1-20669EC5E6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E40A5-DE70-4496-886B-DE20AD849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24.10.2021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7D173F-3E9F-45CC-8F47-DC11E1112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8F35A0-BE32-45ED-B9E6-A3714C2B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102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BE9F7-9ABB-4945-855E-646680A6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544A57D-4436-4C15-BF1B-37A4CEB15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FBC412-8AD2-4505-A0D8-6F9DF9522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24.10.2021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2EFD3F-F083-4204-95EE-0303E2BAF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59E59C-6393-4F84-8085-120C336D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111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DB8289F-EF01-47C2-90AF-76924EFFF2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F585F0A-B66C-4B38-9E8B-291C951D4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2F3856-A6C4-4716-ADD1-FE95AA53E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24.10.2021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26D379-CE02-433A-A3F8-10DAF5419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DEC250-23CA-49CF-93AF-25057CA4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224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253E5B-0592-4E33-8394-89DE0A6BB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69D965-518A-492C-B458-19614794E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708122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44AB8D-EB72-4146-83AD-CD9418D6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FDEF37-BEF5-47B1-A23D-AD1DFCC74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87715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3A50AB-CC1F-42CE-B83C-E53EDC8A2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0DCF1B-979C-4DC4-886D-DF7AC7425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50264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F89C56-C39D-4AA3-AA96-61CF8A607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D52664-00B6-4674-BAFC-1CDBC18A9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5A976B4-28A9-4CE7-B1B7-8BE6EDF3C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922646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6BFD50-FA71-49B5-AA5B-530D06145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F39F111-BEA3-4649-BA21-4C9D87356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3BD4B0-7450-4490-8465-6AABC7071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9F984F-9516-4B1D-9FA3-81A7DC3B77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18DDC45-AE3E-4BF2-B455-EE6B1616D6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2016566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7791D1-0F7D-4860-978F-EEF4EA61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2895323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63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9F91F6-6F70-457F-B1A8-811A2BF4A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57A697-58FC-4436-8497-31FCA4751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F2326B-7715-4F6A-9643-F78A4769B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832294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CEE0D5-81E7-445B-A4BA-55689047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D051E3-BEC8-44E5-BE4D-466DD9FED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4E1194-E868-4487-96A9-04D0457CC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24.10.2021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6ACF11-98EF-45D0-8ECF-FC638FAC2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5C08BD-0E8B-431D-8957-C1A0ABEF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24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059E59-5F7B-4BD9-8FFA-1457D699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3BF847-A08D-47D6-A29B-49091CB924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72591C7-7B49-4C91-847A-845A75345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829445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7CA77-EC8C-4C78-BF5B-8B41BED1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99024FE-EF1D-4B8A-B1C0-6283DC168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823981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E8FC7EB-1333-4E1B-BE15-1A043E218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BCBD48-B5C1-4222-8351-46A6B0445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920074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8D6CB5-E1F6-4A2C-A566-2D3AC383B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9AA0DA9-A646-436C-8C1F-E84DD21F9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4733094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F51C6-596F-47FC-BA34-5166C5BD9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48C61-D864-4243-8988-7DCCECB27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534670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9FE7C3-C6D0-47B7-BFF0-DEC92788A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E18A528-2FAB-4A70-90FC-DED39A09E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500827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445319-12CD-4E01-AAF2-D80B4B0C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856897-2E9D-4DD4-B1D0-6580E73E8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AEFCF88-E31C-44C9-A724-A9D2CDE56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0497949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70E90-11A3-4000-BAE9-E3599E08B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E352998-70CD-4292-897B-FC303A42B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953483-D54A-44FE-A022-1A42AD849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B32DA3-12DD-498F-80EA-5E434D6D2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DDE9301-1100-49C3-834D-588EA7F484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2260806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E4201B-7B8F-48A5-99E8-E32E7151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2528648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043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29BDC5-3723-4005-A6E8-D046230EC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9C8175-C2E9-4507-8BED-F1CBEB6B5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55A4FA-2046-45AA-B14F-90BE072F0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24.10.2021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B3F545-F0D3-479C-9CB5-BFDDDAF2F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FCA25C-6D2C-4FDF-B236-7F7F8371B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20800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8B83DB-C11C-467E-ADFF-EE74D27D4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F2661E-0D52-4CD8-AB1D-A123DB6C4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86A7F2-94BD-4423-999A-5BC33CCBF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438293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6BBE41-C4C2-4539-A627-8206F49EF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4F53DE5-24B3-41E1-87A0-6467AE906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C2AA07-E696-4097-A8B6-BD5C731C7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678583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11BED7-BF43-4256-8D96-495D09C8D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4CE4D1E-CB87-42D6-B47E-5AE8F58EE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723811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84EE413-FB92-422A-9A0B-0C66C8DC3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27D123A-071E-478E-8EEE-ED677FDEF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60102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05C8C-DC3C-4001-B559-02B84F09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54C1E2-DC70-48E0-A6A7-539BD5A27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C59A056-374C-4DFD-A0F3-D2FF314AE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5BC412D-FD38-4D16-BC42-1CA90AF79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24.10.2021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008F5C-3867-468D-AA4F-5EA0F6935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32C313-A221-48E1-8A39-53EB1A5A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892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F090EE-9286-4D59-85CC-C0A190AA4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2435BB1-7288-4081-B392-427EFA955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6B03559-431E-4D6C-923E-0A310C448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27C0342-971C-4F54-B4C3-06081C5AC6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85F18CA-DCFF-4E9C-9E1C-A0AF032020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F4AD448-1FA9-41DC-BFC3-BE6481414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24.10.2021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9AD92DF-1CE7-4F32-9D14-45328F89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3AB70C9-B957-4259-BD8A-821515DA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489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158076-B8A3-4818-BEE8-2E3257D3C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902602D-9643-40AD-A4B9-72A1D08A1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24.10.2021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5323603-53AC-4EAB-8F45-75B40FAD4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9EF78FA-B1E9-4C46-9557-DF95460C4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683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3DF7EED-C303-42DA-B478-9E5745E11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24.10.2021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6005E73-0BCD-4479-9A4F-495F885DD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ADC868-E44E-4AED-8CAE-CE8151474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9963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5AC44-2FB9-4ECA-BA09-E60ECD813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EAF21F-2F27-456B-B9BC-096B655BC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A32CE3-F7BB-457F-A0CC-16E8326AB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5B888D-D736-4C33-9B46-5D86D27F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24.10.2021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59F96C-BB78-495D-9FF9-9D394EF3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C0988A-37BE-4B0A-8D6C-C2EB0600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494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8978AA-E58B-462A-B820-21D6FCCB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DC96A9D-A12D-4ED5-B282-38885C9A13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0A43D1D-3D32-4520-9531-730642F3A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A32F92-AD63-4F83-A386-148EDD4C0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24.10.2021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2801A0-E3B8-4550-9E17-664B9E7A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5BA175E-1B0D-4C45-8F6A-35EE894C0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042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B6E99-14EC-4974-B24A-F82178CF7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BA68CF-B7B3-49EF-9028-36C23B554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B2F53C-4E10-4BDC-9C7C-FDCC5C3AB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52189-813A-4D1F-A45B-966793305175}" type="datetimeFigureOut">
              <a:rPr lang="ru-RU" smtClean="0"/>
              <a:t>24.10.2021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F61A31-2097-431D-B8C5-683ED1070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09D955-DE5D-4F18-9884-ABD0E87BBD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603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491BF9-8417-4C9B-8901-B0A6316DC6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2B31B2D1-D800-43C8-8414-2A95091EC6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984055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0AAC1A-E131-4487-823E-5CE3B12357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F4B210BF-9696-412D-B536-7FAD8BB463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243097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png"/><Relationship Id="rId5" Type="http://schemas.openxmlformats.org/officeDocument/2006/relationships/image" Target="../media/image7.bin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8BB225-746E-43BF-B2D7-BD87643B7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9142"/>
            <a:ext cx="9144000" cy="2387600"/>
          </a:xfrm>
        </p:spPr>
        <p:txBody>
          <a:bodyPr/>
          <a:lstStyle/>
          <a:p>
            <a:r>
              <a:rPr lang="ru-RU" b="1" dirty="0"/>
              <a:t>Курский </a:t>
            </a:r>
            <a:r>
              <a:rPr lang="en-US" b="1" dirty="0"/>
              <a:t>CanSat</a:t>
            </a:r>
            <a:br>
              <a:rPr lang="en-US" dirty="0"/>
            </a:br>
            <a:r>
              <a:rPr lang="ru-RU" dirty="0"/>
              <a:t>Лига Юниор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F4E49C-1508-4BBB-B666-189D80189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576820"/>
          </a:xfrm>
        </p:spPr>
        <p:txBody>
          <a:bodyPr/>
          <a:lstStyle/>
          <a:p>
            <a:r>
              <a:rPr lang="ru-RU" sz="3200" dirty="0"/>
              <a:t>Команда </a:t>
            </a:r>
            <a:r>
              <a:rPr lang="en-US" sz="3200" dirty="0"/>
              <a:t>CanSAD</a:t>
            </a:r>
            <a:endParaRPr lang="ru-RU" sz="3200" dirty="0"/>
          </a:p>
          <a:p>
            <a:endParaRPr lang="ru-RU" dirty="0"/>
          </a:p>
          <a:p>
            <a:endParaRPr lang="ru-RU" dirty="0"/>
          </a:p>
          <a:p>
            <a:br>
              <a:rPr lang="ru-RU" dirty="0"/>
            </a:br>
            <a:br>
              <a:rPr lang="ru-RU" dirty="0"/>
            </a:br>
            <a:r>
              <a:rPr lang="ru-RU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404450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F41C19-9824-42ED-BD97-5066B69F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высоты активации системы спасения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B55CB8-1718-4207-9D22-63C07BA126D0}"/>
                  </a:ext>
                </a:extLst>
              </p:cNvPr>
              <p:cNvSpPr txBox="1"/>
              <p:nvPr/>
            </p:nvSpPr>
            <p:spPr>
              <a:xfrm>
                <a:off x="472996" y="1633492"/>
                <a:ext cx="11242170" cy="4899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Из 2 закона Ньютона и формулы для вычисления силы сопротивления через коэффициент сопротивления формы следует следующее неравенство: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сопр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sSup>
                            <m:sSup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f>
                            <m:f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sz="1050" dirty="0"/>
              </a:p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где: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 безразмерный КСФ. Учитывая, что спутник при падении нельзя рассматривать как тело определенной геометрической формы, его значение было принято за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0,8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плотность среды, с учетом атмосферных условий имеет значение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1,2</m:t>
                    </m:r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кг</m:t>
                        </m:r>
                      </m:num>
                      <m:den>
                        <m:sSup>
                          <m:sSupPr>
                            <m:ctrlP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м</m:t>
                            </m:r>
                          </m:e>
                          <m:sup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максимальная скорость падения спутника в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искомая величина;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объем спутника,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0,001382</m:t>
                    </m:r>
                    <m:sSup>
                      <m:sSup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 м</m:t>
                        </m:r>
                      </m:e>
                      <m:sup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масса спутника,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0,42 кг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ru-RU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𝑐𝑜𝑛𝑠𝑡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=9,81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  <m:sup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Выразив скорость из этой формулы и подставив известные значения, получим максимальную скорость падения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=26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Сервопривод до открытия СС будет работать 2 секунды, за это время спутник снизится на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26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i="1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  <m:r>
                      <a:rPr lang="ru-RU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×2с=52м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Поскольку парашют должен быть открыт на высоте 50 метров, сервопривод необходимо запустить на высоте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50м+52м=102м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Сделаем запас и примем это значение за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м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B55CB8-1718-4207-9D22-63C07BA12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96" y="1633492"/>
                <a:ext cx="11242170" cy="4899226"/>
              </a:xfrm>
              <a:prstGeom prst="rect">
                <a:avLst/>
              </a:prstGeom>
              <a:blipFill>
                <a:blip r:embed="rId2"/>
                <a:stretch>
                  <a:fillRect l="-488" t="-746" r="-8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2308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A9C650-0391-40E0-B598-ACCE5A999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04"/>
            <a:ext cx="12192000" cy="1143480"/>
          </a:xfrm>
        </p:spPr>
        <p:txBody>
          <a:bodyPr/>
          <a:lstStyle/>
          <a:p>
            <a:r>
              <a:rPr lang="ru-RU" altLang="ru-RU" sz="4800" b="1" dirty="0">
                <a:latin typeface="Calibri Light" panose="020F0302020204030204" pitchFamily="34" charset="0"/>
              </a:rPr>
              <a:t>Парашют для СС</a:t>
            </a:r>
            <a:endParaRPr lang="ru-RU" sz="4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/>
              <p:nvPr/>
            </p:nvSpPr>
            <p:spPr>
              <a:xfrm>
                <a:off x="4082246" y="1683543"/>
                <a:ext cx="8109754" cy="5674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246" y="1683543"/>
                <a:ext cx="8109754" cy="5674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/>
              <p:nvPr/>
            </p:nvSpPr>
            <p:spPr>
              <a:xfrm>
                <a:off x="4599976" y="2543275"/>
                <a:ext cx="7442835" cy="4199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масса спускаемого объекта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=420 г=0,42 кг</m:t>
                    </m:r>
                  </m:oMath>
                </a14:m>
                <a:endParaRPr lang="ru-RU" altLang="ru-RU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ускорение свободного падения </a:t>
                </a:r>
                <a14:m>
                  <m:oMath xmlns:m="http://schemas.openxmlformats.org/officeDocument/2006/math">
                    <m:r>
                      <a:rPr lang="ru-RU" altLang="ru-RU" sz="1800" b="0" i="0" smtClean="0">
                        <a:latin typeface="Cambria Math" panose="02040503050406030204" pitchFamily="18" charset="0"/>
                        <a:cs typeface="DejaVu Sans" charset="0"/>
                      </a:rPr>
                      <m:t>=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9,81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(на Земле)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=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коэффициент сопротивление парашюта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=1,3</m:t>
                    </m:r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(для купольного)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=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плотность воздуха </a:t>
                </a:r>
                <a14:m>
                  <m:oMath xmlns:m="http://schemas.openxmlformats.org/officeDocument/2006/math">
                    <m:r>
                      <a:rPr lang="ru-RU" altLang="ru-RU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≈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1,2 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кг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м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(с учетом атм. условий)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</m:oMath>
                </a14:m>
                <a:r>
                  <a:rPr lang="ru-RU" altLang="ru-RU" sz="1800" baseline="2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=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скорость снижения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=8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endParaRPr lang="en-US" alt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altLang="ru-RU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Выразим радиус купола парашюта из формулы для площади кольца:</a:t>
                </a:r>
                <a:endParaRPr lang="en-US" altLang="ru-RU" u="sng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𝑆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l-GR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𝜋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(</m:t>
                      </m:r>
                      <m:sSup>
                        <m:sSupPr>
                          <m:ctrlP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ru-RU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)</m:t>
                      </m:r>
                    </m:oMath>
                  </m:oMathPara>
                </a14:m>
                <a:endParaRPr lang="ru-RU" altLang="ru-RU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ru-RU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𝑟</m:t>
                      </m:r>
                      <m:r>
                        <a:rPr lang="en-US" altLang="ru-RU" b="0" i="1" smtClean="0">
                          <a:latin typeface="Cambria Math" panose="02040503050406030204" pitchFamily="18" charset="0"/>
                          <a:cs typeface="DejaVu Sans" charset="0"/>
                        </a:rPr>
                        <m:t>= </m:t>
                      </m:r>
                      <m:f>
                        <m:fPr>
                          <m:ctrlP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ru-RU" b="0" i="1" smtClean="0">
                          <a:latin typeface="Cambria Math" panose="02040503050406030204" pitchFamily="18" charset="0"/>
                        </a:rPr>
                        <m:t> ⇒ 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𝑅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15</m:t>
                      </m:r>
                      <m:r>
                        <m:rPr>
                          <m:sty m:val="p"/>
                        </m:rPr>
                        <a:rPr lang="en-US" altLang="ru-RU" sz="1800" b="0" i="0" smtClean="0">
                          <a:latin typeface="Cambria Math" panose="02040503050406030204" pitchFamily="18" charset="0"/>
                          <a:cs typeface="DejaVu Sans" charset="0"/>
                        </a:rPr>
                        <m:t>r</m:t>
                      </m:r>
                    </m:oMath>
                  </m:oMathPara>
                </a14:m>
                <a:endParaRPr lang="ru-RU" altLang="ru-RU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Итоговый радиус парашюта: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𝑅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=15 см</m:t>
                    </m:r>
                  </m:oMath>
                </a14:m>
                <a:endParaRPr lang="ru-RU" altLang="ru-RU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Итоговый радиус отверстия: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𝑟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 см</m:t>
                    </m:r>
                  </m:oMath>
                </a14:m>
                <a:endParaRPr lang="ru-RU" altLang="ru-RU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Итоговый диаметр парашюта: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𝑑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=30 см</m:t>
                    </m:r>
                  </m:oMath>
                </a14:m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976" y="2543275"/>
                <a:ext cx="7442835" cy="4199483"/>
              </a:xfrm>
              <a:prstGeom prst="rect">
                <a:avLst/>
              </a:prstGeom>
              <a:blipFill>
                <a:blip r:embed="rId3"/>
                <a:stretch>
                  <a:fillRect l="-737" t="-726" b="-13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DA47995-802E-4E28-B41F-A3352A902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06319" y="2159999"/>
            <a:ext cx="5244073" cy="39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42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D09B83-99B8-4E83-8BF5-34D00F70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/>
              <a:t>Сегмент</a:t>
            </a:r>
            <a:r>
              <a:rPr lang="ru-RU" sz="4800" dirty="0"/>
              <a:t> </a:t>
            </a:r>
            <a:r>
              <a:rPr lang="ru-RU" sz="4800" b="1" dirty="0"/>
              <a:t>парашюта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4D8359-00F7-4DC0-B786-498C6B9B6690}"/>
              </a:ext>
            </a:extLst>
          </p:cNvPr>
          <p:cNvSpPr txBox="1"/>
          <p:nvPr/>
        </p:nvSpPr>
        <p:spPr>
          <a:xfrm>
            <a:off x="0" y="6354263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Расчеты выполнены по схемам и формулам, представленным в книге И. Соболева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4867F0A-61B2-4C60-AEB4-772F91137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821" y="1459321"/>
            <a:ext cx="7430355" cy="4546721"/>
          </a:xfrm>
        </p:spPr>
      </p:pic>
    </p:spTree>
    <p:extLst>
      <p:ext uri="{BB962C8B-B14F-4D97-AF65-F5344CB8AC3E}">
        <p14:creationId xmlns:p14="http://schemas.microsoft.com/office/powerpoint/2010/main" val="1465414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A6F466-55FF-4394-A6D0-DE4E1FB16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строп парашюта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C0A857-0412-425B-BEA0-907421F2AE59}"/>
                  </a:ext>
                </a:extLst>
              </p:cNvPr>
              <p:cNvSpPr txBox="1"/>
              <p:nvPr/>
            </p:nvSpPr>
            <p:spPr>
              <a:xfrm>
                <a:off x="608641" y="1417109"/>
                <a:ext cx="10970880" cy="50948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1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Найдем длину строп парашюта: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=2,4×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spcBef>
                    <a:spcPct val="0"/>
                  </a:spcBef>
                </a:pP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Длина строп парашюта: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=2,4×16 см=36 см</m:t>
                    </m:r>
                  </m:oMath>
                </a14:m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Найдем максимальное натяжение строп:</a:t>
                </a:r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ct val="0"/>
                  </a:spcBef>
                </a:pP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В момент раскрытия парашюта скорость снижения свободно падающего спутника будет наибольшей. После его раскрытия произойдет сильный рывок, натяжение строп будет максимальным. Эта сила выражается следующей формулой: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T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сн)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𝑡𝑛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ct val="0"/>
                  </a:spcBef>
                </a:pP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Где: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масса ОПН,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0,42 кг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максимальная скорость,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26 </m:t>
                    </m:r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м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сн</m:t>
                        </m:r>
                      </m:sub>
                    </m:sSub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 необходимая скорость снижения,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8</m:t>
                    </m:r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ru-RU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м</m:t>
                        </m:r>
                      </m:num>
                      <m:den>
                        <m:r>
                          <a:rPr lang="ru-RU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время полного раскрытия купола парашюта,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 с</m:t>
                    </m:r>
                  </m:oMath>
                </a14:m>
                <a:r>
                  <a:rPr lang="ru-RU" dirty="0"/>
                  <a:t>;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количество строп, 6 штук.</a:t>
                </a:r>
              </a:p>
              <a:p>
                <a:pPr>
                  <a:spcBef>
                    <a:spcPct val="0"/>
                  </a:spcBef>
                </a:pPr>
                <a:endParaRPr lang="ru-RU" sz="9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ct val="0"/>
                  </a:spcBef>
                </a:pP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Подставим в эту формулу известные значения и получим максимальное натяжение каждой из стропы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=1,26 Н</m:t>
                    </m:r>
                    <m:r>
                      <a:rPr lang="ru-RU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C0A857-0412-425B-BEA0-907421F2A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641" y="1417109"/>
                <a:ext cx="10970880" cy="5094856"/>
              </a:xfrm>
              <a:prstGeom prst="rect">
                <a:avLst/>
              </a:prstGeom>
              <a:blipFill>
                <a:blip r:embed="rId2"/>
                <a:stretch>
                  <a:fillRect l="-500" r="-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264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1836D2-93DA-4655-9D31-7725B646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Плата спутника</a:t>
            </a:r>
            <a:endParaRPr lang="ru-RU" sz="4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6DFAD5-50D0-44FE-81B9-DB1BF4BD2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13" y="2194560"/>
            <a:ext cx="5868762" cy="3787186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A5157F8-7786-4DEA-A1AC-7CDE4A5241B7}"/>
              </a:ext>
            </a:extLst>
          </p:cNvPr>
          <p:cNvCxnSpPr>
            <a:cxnSpLocks/>
          </p:cNvCxnSpPr>
          <p:nvPr/>
        </p:nvCxnSpPr>
        <p:spPr bwMode="auto">
          <a:xfrm flipV="1">
            <a:off x="1761373" y="1876927"/>
            <a:ext cx="5303570" cy="97782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F507C36F-155D-4C9B-98FC-012B75ABD6FC}"/>
              </a:ext>
            </a:extLst>
          </p:cNvPr>
          <p:cNvCxnSpPr>
            <a:cxnSpLocks/>
          </p:cNvCxnSpPr>
          <p:nvPr/>
        </p:nvCxnSpPr>
        <p:spPr bwMode="auto">
          <a:xfrm flipV="1">
            <a:off x="2500915" y="2194560"/>
            <a:ext cx="4564028" cy="69713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14B81A43-5039-407D-B2FC-64CF9B2B54A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66107" y="2618072"/>
            <a:ext cx="3998836" cy="34100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69B21613-8A51-4A27-994C-46B43B976FF1}"/>
              </a:ext>
            </a:extLst>
          </p:cNvPr>
          <p:cNvCxnSpPr>
            <a:cxnSpLocks/>
          </p:cNvCxnSpPr>
          <p:nvPr/>
        </p:nvCxnSpPr>
        <p:spPr bwMode="auto">
          <a:xfrm flipV="1">
            <a:off x="2131144" y="2959073"/>
            <a:ext cx="4933799" cy="63682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321F6030-BC59-4BC6-B05D-EFA8FAC62E1A}"/>
              </a:ext>
            </a:extLst>
          </p:cNvPr>
          <p:cNvCxnSpPr>
            <a:cxnSpLocks/>
          </p:cNvCxnSpPr>
          <p:nvPr/>
        </p:nvCxnSpPr>
        <p:spPr bwMode="auto">
          <a:xfrm flipV="1">
            <a:off x="3973580" y="3276706"/>
            <a:ext cx="3091363" cy="84243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FF3616E7-3909-4DC2-86E2-7C66497DCD79}"/>
              </a:ext>
            </a:extLst>
          </p:cNvPr>
          <p:cNvCxnSpPr>
            <a:cxnSpLocks/>
          </p:cNvCxnSpPr>
          <p:nvPr/>
        </p:nvCxnSpPr>
        <p:spPr bwMode="auto">
          <a:xfrm flipV="1">
            <a:off x="2772076" y="3618970"/>
            <a:ext cx="4292867" cy="94256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60E735DF-C39E-4B07-BC19-463F819BEE27}"/>
              </a:ext>
            </a:extLst>
          </p:cNvPr>
          <p:cNvCxnSpPr>
            <a:cxnSpLocks/>
          </p:cNvCxnSpPr>
          <p:nvPr/>
        </p:nvCxnSpPr>
        <p:spPr bwMode="auto">
          <a:xfrm flipV="1">
            <a:off x="3809950" y="3954429"/>
            <a:ext cx="3254993" cy="68648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247E0425-73A2-41B5-84B5-359E98C50406}"/>
              </a:ext>
            </a:extLst>
          </p:cNvPr>
          <p:cNvCxnSpPr>
            <a:cxnSpLocks/>
          </p:cNvCxnSpPr>
          <p:nvPr/>
        </p:nvCxnSpPr>
        <p:spPr bwMode="auto">
          <a:xfrm>
            <a:off x="2029276" y="5129822"/>
            <a:ext cx="5050932" cy="52044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AE006AC2-5C17-4F7B-AA26-9325A920F0F6}"/>
              </a:ext>
            </a:extLst>
          </p:cNvPr>
          <p:cNvCxnSpPr>
            <a:cxnSpLocks/>
          </p:cNvCxnSpPr>
          <p:nvPr/>
        </p:nvCxnSpPr>
        <p:spPr bwMode="auto">
          <a:xfrm flipV="1">
            <a:off x="4498983" y="4283201"/>
            <a:ext cx="2581225" cy="76287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C0ADA8E0-710E-4152-BD8C-3271402467FD}"/>
              </a:ext>
            </a:extLst>
          </p:cNvPr>
          <p:cNvCxnSpPr>
            <a:cxnSpLocks/>
          </p:cNvCxnSpPr>
          <p:nvPr/>
        </p:nvCxnSpPr>
        <p:spPr bwMode="auto">
          <a:xfrm flipV="1">
            <a:off x="5989053" y="4958543"/>
            <a:ext cx="1091155" cy="6647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A04170C-F39A-4FD3-8E20-FE5BF819E274}"/>
              </a:ext>
            </a:extLst>
          </p:cNvPr>
          <p:cNvSpPr txBox="1"/>
          <p:nvPr/>
        </p:nvSpPr>
        <p:spPr>
          <a:xfrm>
            <a:off x="7080208" y="1674112"/>
            <a:ext cx="316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Доп. Кнопка (не используется)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002543-62AA-45CA-91AD-8C51B45C5DB6}"/>
              </a:ext>
            </a:extLst>
          </p:cNvPr>
          <p:cNvSpPr txBox="1"/>
          <p:nvPr/>
        </p:nvSpPr>
        <p:spPr>
          <a:xfrm>
            <a:off x="7064943" y="1991745"/>
            <a:ext cx="385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Светодиоды – индикаторы состояния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603DF21-F858-46BB-8D29-2E31E5255991}"/>
              </a:ext>
            </a:extLst>
          </p:cNvPr>
          <p:cNvSpPr txBox="1"/>
          <p:nvPr/>
        </p:nvSpPr>
        <p:spPr>
          <a:xfrm>
            <a:off x="7080208" y="2410058"/>
            <a:ext cx="3077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Кнопка запуска тестирования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E4BBD34-492B-431B-A0E5-EEAFCF30DFCB}"/>
              </a:ext>
            </a:extLst>
          </p:cNvPr>
          <p:cNvSpPr txBox="1"/>
          <p:nvPr/>
        </p:nvSpPr>
        <p:spPr>
          <a:xfrm>
            <a:off x="7080208" y="2754958"/>
            <a:ext cx="1866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МК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Arduino Nano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6088338-6539-46A1-9419-CE4F6DE940A7}"/>
              </a:ext>
            </a:extLst>
          </p:cNvPr>
          <p:cNvSpPr txBox="1"/>
          <p:nvPr/>
        </p:nvSpPr>
        <p:spPr>
          <a:xfrm>
            <a:off x="7078653" y="3065616"/>
            <a:ext cx="411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Джемперы переключения вывода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UART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E5273E-1314-4E6A-801E-0EBD4F2CB806}"/>
              </a:ext>
            </a:extLst>
          </p:cNvPr>
          <p:cNvSpPr txBox="1"/>
          <p:nvPr/>
        </p:nvSpPr>
        <p:spPr>
          <a:xfrm>
            <a:off x="7064943" y="3410516"/>
            <a:ext cx="2207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Модуль с датчиками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D163E7-2787-4CE5-A916-6338D9EA165C}"/>
              </a:ext>
            </a:extLst>
          </p:cNvPr>
          <p:cNvSpPr txBox="1"/>
          <p:nvPr/>
        </p:nvSpPr>
        <p:spPr>
          <a:xfrm>
            <a:off x="7064943" y="3767059"/>
            <a:ext cx="1509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Радиомодуль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2300B9-376B-4CF7-AFE5-51DD90A3E1A9}"/>
              </a:ext>
            </a:extLst>
          </p:cNvPr>
          <p:cNvSpPr txBox="1"/>
          <p:nvPr/>
        </p:nvSpPr>
        <p:spPr>
          <a:xfrm>
            <a:off x="7080208" y="4104121"/>
            <a:ext cx="190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Внешняя антенна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05B35DA-719B-4315-8398-6B8A85C0D2C9}"/>
              </a:ext>
            </a:extLst>
          </p:cNvPr>
          <p:cNvSpPr txBox="1"/>
          <p:nvPr/>
        </p:nvSpPr>
        <p:spPr>
          <a:xfrm>
            <a:off x="7078653" y="4760877"/>
            <a:ext cx="328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Разъемы для подключения АКБ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9E869D-1ED4-4C91-81B3-031E7E13FB45}"/>
              </a:ext>
            </a:extLst>
          </p:cNvPr>
          <p:cNvSpPr txBox="1"/>
          <p:nvPr/>
        </p:nvSpPr>
        <p:spPr>
          <a:xfrm>
            <a:off x="7125957" y="5465604"/>
            <a:ext cx="189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Модуль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SD-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карты</a:t>
            </a:r>
          </a:p>
        </p:txBody>
      </p:sp>
    </p:spTree>
    <p:extLst>
      <p:ext uri="{BB962C8B-B14F-4D97-AF65-F5344CB8AC3E}">
        <p14:creationId xmlns:p14="http://schemas.microsoft.com/office/powerpoint/2010/main" val="3300353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3B90B1-C4C4-4CFE-AEE2-6AAA0EE9A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Структурная схема спутника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066AC-978F-41B8-A245-69168F2BD508}"/>
              </a:ext>
            </a:extLst>
          </p:cNvPr>
          <p:cNvSpPr txBox="1"/>
          <p:nvPr/>
        </p:nvSpPr>
        <p:spPr>
          <a:xfrm>
            <a:off x="6545179" y="2293405"/>
            <a:ext cx="5397653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 Плата микроконтроллера питается от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Li-Po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аккумулятора, все остальные модули от линейного стабилизатора напряжения, распаянного на плате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Arduino Nano.</a:t>
            </a:r>
          </a:p>
          <a:p>
            <a:endParaRPr lang="en-US" sz="1000" dirty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Акселерометр, датчик давления и температурный датчик, магнитометр распаяны в модуле </a:t>
            </a:r>
            <a:r>
              <a:rPr lang="en-US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GY-801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и подключаются к МК по протоколу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I2C.</a:t>
            </a:r>
          </a:p>
          <a:p>
            <a:endParaRPr lang="en-US" sz="1000" dirty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Модуль 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SD-</a:t>
            </a:r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карты подключается по протоколу 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SPI.</a:t>
            </a:r>
          </a:p>
          <a:p>
            <a:endParaRPr lang="en-US" sz="1050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Радиомодуль, который работает как передатчик, подключается по протоколу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UART.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4E0638-D25E-407E-BF4A-DE110CAD4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7" y="2059805"/>
            <a:ext cx="5641494" cy="391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41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1E4775C6-1C74-430D-AA57-146A23CFD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04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4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Принципиальная электрическая схема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FB0C1E-97A3-4A3A-B1F9-F267FFC0B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1235" y="1122163"/>
            <a:ext cx="10629530" cy="561510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45A6E1-2842-44CD-8FED-A7808387A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41" y="0"/>
            <a:ext cx="10970880" cy="1143480"/>
          </a:xfrm>
        </p:spPr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Алгоритм работы спутника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31170DA-9DEE-4FB9-AE4C-616654C6E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27" y="1123985"/>
            <a:ext cx="4514850" cy="5629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5A11BF-ED90-451D-B33D-EE6306B3F7DD}"/>
                  </a:ext>
                </a:extLst>
              </p:cNvPr>
              <p:cNvSpPr txBox="1"/>
              <p:nvPr/>
            </p:nvSpPr>
            <p:spPr>
              <a:xfrm>
                <a:off x="6096000" y="1120949"/>
                <a:ext cx="5689626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</a:t>
                </a:r>
                <a:r>
                  <a:rPr lang="en-US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</a:t>
                </a:r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После включения питания мы должны выбрать режи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м работы: тестирование или рабочий режим. При запуске рабочего режима происходит калибровка датчика, при тестировании осуществляется индикация согласно регламенту.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Если высота увеличилась на 2 метра относительно  точки включения спутника, будет зафиксирован старт.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Если текущая высота меньше максимальной, фиксируется точка апогея.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Если высота меньше 110 метров и угол меньше 60</a:t>
                </a:r>
                <a14:m>
                  <m:oMath xmlns:m="http://schemas.openxmlformats.org/officeDocument/2006/math">
                    <m:r>
                      <a:rPr lang="ru-RU" sz="180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/>
                  <a:t>, запускается система спасения.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Если значение сигнала с фоторезистора меняется больше чем на 10 единиц, фиксируется разделение ОПН и разгонного модуля.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Если текущая высота меньше прошлой не больше чем на 1 метр и точка активации СС пройдена, фиксируется приземление.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Телеме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трия отправляется на землю по радиоканалу 2 раза в секунду, на 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SD 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карту записывается 4 раза в секунду.</a:t>
                </a:r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5A11BF-ED90-451D-B33D-EE6306B3F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120949"/>
                <a:ext cx="5689626" cy="5632311"/>
              </a:xfrm>
              <a:prstGeom prst="rect">
                <a:avLst/>
              </a:prstGeom>
              <a:blipFill>
                <a:blip r:embed="rId3"/>
                <a:stretch>
                  <a:fillRect l="-857" t="-649" r="-1286" b="-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D9F1B760-DD4F-4F97-A3D9-8C836D486D58}"/>
              </a:ext>
            </a:extLst>
          </p:cNvPr>
          <p:cNvCxnSpPr/>
          <p:nvPr/>
        </p:nvCxnSpPr>
        <p:spPr bwMode="auto">
          <a:xfrm>
            <a:off x="4421080" y="4935984"/>
            <a:ext cx="0" cy="195309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49D73C00-9A65-430E-9141-195BEC0CE1A5}"/>
              </a:ext>
            </a:extLst>
          </p:cNvPr>
          <p:cNvCxnSpPr/>
          <p:nvPr/>
        </p:nvCxnSpPr>
        <p:spPr bwMode="auto">
          <a:xfrm>
            <a:off x="4421080" y="5514512"/>
            <a:ext cx="0" cy="140564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421740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E0C2BA8B-9F26-4849-A5A1-BC149A912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919" y="1072703"/>
            <a:ext cx="12192000" cy="688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Время полета 1 минута, общее время работы 3 минуты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1249876"/>
                  </p:ext>
                </p:extLst>
              </p:nvPr>
            </p:nvGraphicFramePr>
            <p:xfrm>
              <a:off x="1505706" y="1990621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</a:t>
                          </a: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GY-801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45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2,16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V-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Сервопривод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</a:t>
                          </a:r>
                          <a14:m>
                            <m:oMath xmlns:m="http://schemas.openxmlformats.org/officeDocument/2006/math">
                              <m:r>
                                <a:rPr kumimoji="0" lang="ru-RU" altLang="ru-RU" sz="16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881</a:t>
                          </a: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ru-RU" altLang="ru-RU" sz="16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kumimoji="0" lang="en-US" altLang="ru-RU" sz="1600" b="1" i="0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𝟐𝟎</m:t>
                                </m:r>
                                <m:r>
                                  <a:rPr kumimoji="0" lang="en-US" altLang="ru-RU" sz="1600" b="1" i="0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0" lang="en-US" altLang="ru-RU" sz="1600" b="1" i="0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𝟖</m:t>
                                </m:r>
                              </m:oMath>
                            </m:oMathPara>
                          </a14:m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1249876"/>
                  </p:ext>
                </p:extLst>
              </p:nvPr>
            </p:nvGraphicFramePr>
            <p:xfrm>
              <a:off x="1505706" y="1990621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</a:t>
                          </a: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GY-801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45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2,16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V-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Сервопривод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01592" t="-519588" r="-200531" b="-102062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881</a:t>
                          </a: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01592" t="-619588" r="-531" b="-20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BB9C963-936C-425B-9681-3E6C9FE74483}"/>
              </a:ext>
            </a:extLst>
          </p:cNvPr>
          <p:cNvSpPr txBox="1"/>
          <p:nvPr/>
        </p:nvSpPr>
        <p:spPr>
          <a:xfrm>
            <a:off x="7032470" y="6225143"/>
            <a:ext cx="3653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* - </a:t>
            </a:r>
            <a:r>
              <a:rPr lang="ru-RU" dirty="0"/>
              <a:t>рассмотрены пиковые значения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2C71BE9-7C65-4246-AA06-5610E56D1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энергопотребления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A11654B-D75A-4F18-93AE-E70C07185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16746"/>
          </a:xfrm>
        </p:spPr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полета в </a:t>
            </a:r>
            <a:r>
              <a:rPr lang="en-US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Openrocket</a:t>
            </a:r>
            <a:endParaRPr lang="ru-RU" sz="4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156E3F-0D70-48E8-8621-0B3FBEFD7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671" y="816746"/>
            <a:ext cx="9216657" cy="595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235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E2638D-6E16-4756-A98F-1FC806C0A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618" y="187571"/>
            <a:ext cx="10888315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/>
              <a:t>Состав команды: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F956AF-A46A-44E3-B9A2-A23767D59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18" y="1655431"/>
            <a:ext cx="4855067" cy="354713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DBE2605-8118-4BE6-90B4-3DE432F78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317" y="1655431"/>
            <a:ext cx="4752616" cy="35644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763BA-50C5-40EB-8ED1-3A3220190ECD}"/>
              </a:ext>
            </a:extLst>
          </p:cNvPr>
          <p:cNvSpPr txBox="1"/>
          <p:nvPr/>
        </p:nvSpPr>
        <p:spPr>
          <a:xfrm>
            <a:off x="600618" y="5474961"/>
            <a:ext cx="48550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Даниил Сазонов, 17 лет</a:t>
            </a:r>
          </a:p>
          <a:p>
            <a:pPr algn="ctr"/>
            <a:r>
              <a:rPr lang="ru-RU" dirty="0"/>
              <a:t>Тимлид, программист</a:t>
            </a:r>
            <a:endParaRPr lang="ru-RU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E52BEB-7506-4AE5-B407-E1A19EB0C6F4}"/>
              </a:ext>
            </a:extLst>
          </p:cNvPr>
          <p:cNvSpPr txBox="1"/>
          <p:nvPr/>
        </p:nvSpPr>
        <p:spPr>
          <a:xfrm>
            <a:off x="6736317" y="5474961"/>
            <a:ext cx="47526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Алексей Аукенов, 14 лет</a:t>
            </a:r>
          </a:p>
          <a:p>
            <a:pPr algn="ctr"/>
            <a:r>
              <a:rPr lang="ru-RU" dirty="0"/>
              <a:t>Инженер</a:t>
            </a:r>
          </a:p>
        </p:txBody>
      </p:sp>
    </p:spTree>
    <p:extLst>
      <p:ext uri="{BB962C8B-B14F-4D97-AF65-F5344CB8AC3E}">
        <p14:creationId xmlns:p14="http://schemas.microsoft.com/office/powerpoint/2010/main" val="1121494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Диаграмма 2">
            <a:extLst>
              <a:ext uri="{FF2B5EF4-FFF2-40B4-BE49-F238E27FC236}">
                <a16:creationId xmlns:a16="http://schemas.microsoft.com/office/drawing/2014/main" id="{7370358B-F790-4C76-A7DC-EF3D7CE21C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1342220"/>
              </p:ext>
            </p:extLst>
          </p:nvPr>
        </p:nvGraphicFramePr>
        <p:xfrm>
          <a:off x="1110629" y="-14397"/>
          <a:ext cx="9970741" cy="6886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A38B737-2FE4-49A5-9786-2769261FB916}"/>
              </a:ext>
            </a:extLst>
          </p:cNvPr>
          <p:cNvSpPr txBox="1"/>
          <p:nvPr/>
        </p:nvSpPr>
        <p:spPr>
          <a:xfrm>
            <a:off x="2877954" y="5927376"/>
            <a:ext cx="279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1B49EF-FF8B-49C0-A544-EBB8FCF20E10}"/>
              </a:ext>
            </a:extLst>
          </p:cNvPr>
          <p:cNvSpPr txBox="1"/>
          <p:nvPr/>
        </p:nvSpPr>
        <p:spPr>
          <a:xfrm>
            <a:off x="4697129" y="556479"/>
            <a:ext cx="279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89339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0C72F003-1CC0-4264-93D6-8B5FACDC01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604468"/>
              </p:ext>
            </p:extLst>
          </p:nvPr>
        </p:nvGraphicFramePr>
        <p:xfrm>
          <a:off x="1117633" y="-14397"/>
          <a:ext cx="9956734" cy="6886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88020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E36883EE-1957-41FE-90DD-E7363F02DE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274048"/>
              </p:ext>
            </p:extLst>
          </p:nvPr>
        </p:nvGraphicFramePr>
        <p:xfrm>
          <a:off x="1115392" y="-14397"/>
          <a:ext cx="9961216" cy="6886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4972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6B3F6598-74E0-4752-BA9E-22010B846C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4265648"/>
              </p:ext>
            </p:extLst>
          </p:nvPr>
        </p:nvGraphicFramePr>
        <p:xfrm>
          <a:off x="1114031" y="-14397"/>
          <a:ext cx="9963938" cy="6886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3726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91682B63-4F7E-416B-8F15-CF97B0EFE0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1218475"/>
              </p:ext>
            </p:extLst>
          </p:nvPr>
        </p:nvGraphicFramePr>
        <p:xfrm>
          <a:off x="1115392" y="-14397"/>
          <a:ext cx="9961216" cy="6886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95521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561A7C0B-2E46-4D3E-9AFF-10A3A3996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3255"/>
            <a:ext cx="12192000" cy="104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4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Обнаруженные недостатки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56374F9-9507-4915-892C-9CA299E0B7D5}"/>
                  </a:ext>
                </a:extLst>
              </p:cNvPr>
              <p:cNvSpPr txBox="1"/>
              <p:nvPr/>
            </p:nvSpPr>
            <p:spPr>
              <a:xfrm>
                <a:off x="1257669" y="1757779"/>
                <a:ext cx="9676661" cy="4622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Изначально для построения графика модуля ускорения мы использовали данные, обработанные программой ОПН и переданные организаторам по радиоканалу. Мы решили, что эти данные отличаются от действительных, и для проверки мы вычислили данные значения сами по следующей формуле:</a:t>
                </a: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𝑎</m:t>
                      </m:r>
                      <m:r>
                        <a:rPr lang="en-US" sz="18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 √(</m:t>
                      </m:r>
                      <m:sSup>
                        <m:sSupPr>
                          <m:ctrlPr>
                            <a:rPr lang="en-US" sz="18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b="0" i="1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b="0" i="1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sub>
                          </m:sSub>
                        </m:e>
                        <m:sup>
                          <m:r>
                            <a:rPr lang="en-US" sz="18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sub>
                          </m:sSub>
                        </m:e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sub>
                          </m:sSub>
                        </m:e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800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В результате наши вычисления значительно отличались от предоставленных. 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Поскольку исходные данные для расчетов были одни и те же, мы предположили, что в программном коде ОПН или приемной станции была допущена ошибка, которая привела к неправильным расчетам. Для расчета модуля ускорения в дальнейшем мы использовали вычисленные нами значения.</a:t>
                </a:r>
              </a:p>
              <a:p>
                <a:endParaRPr lang="ru-RU" dirty="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endParaRPr lang="ru-RU" dirty="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r>
                  <a:rPr lang="en-US" i="1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P.S.</a:t>
                </a:r>
                <a:r>
                  <a:rPr lang="ru-RU" i="1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позже один из организаторов подтвердил, что в нашем спутнике использовалась устаревшая прошивка, в которой для расчета модуля ускорения была использована неверная формула, так что наши предположения и расчеты оказались верны</a:t>
                </a:r>
                <a:endParaRPr lang="ru-RU" sz="1800" i="1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56374F9-9507-4915-892C-9CA299E0B7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669" y="1757779"/>
                <a:ext cx="9676661" cy="4622163"/>
              </a:xfrm>
              <a:prstGeom prst="rect">
                <a:avLst/>
              </a:prstGeom>
              <a:blipFill>
                <a:blip r:embed="rId2"/>
                <a:stretch>
                  <a:fillRect l="-504" t="-659" r="-693" b="-10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0014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561A7C0B-2E46-4D3E-9AFF-10A3A3996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3255"/>
            <a:ext cx="12192000" cy="104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4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скорости полета ОПН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771FA4-D547-4144-B0A4-13C54F132A86}"/>
                  </a:ext>
                </a:extLst>
              </p:cNvPr>
              <p:cNvSpPr txBox="1"/>
              <p:nvPr/>
            </p:nvSpPr>
            <p:spPr>
              <a:xfrm>
                <a:off x="417095" y="1427283"/>
                <a:ext cx="11357810" cy="5430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</a:t>
                </a:r>
                <a:r>
                  <a:rPr lang="en-US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</a:t>
                </a:r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Найдем максимальную скорость спуска и подъема. 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Для вычисления этого значения мы записывали в пакеты телеметрии значения проекций ускорения на 3 оси, чтобы потом вычислить модуль ускорения и выразить из него модуль скорости. Мы могли бы сразу рассчитывать это значение с помощью микроконтроллера и передавать его в пакетах телеметрии, но тогда бы они были слишком перегружены, поэтому было принято решение найти скорость после полета.</a:t>
                </a:r>
              </a:p>
              <a:p>
                <a:endParaRPr lang="ru-RU" dirty="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Выразим скорость через ускорение и время: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</a:t>
                </a:r>
                <a:r>
                  <a:rPr lang="en-US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</a:t>
                </a:r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Найдем максимальную скорость подъема. Проанализировав график зависимости модуля ускорения от времени и высоты от времени, мы определили, что ОПН двигался с максимальным ускорением в </a:t>
                </a:r>
                <a14:m>
                  <m:oMath xmlns:m="http://schemas.openxmlformats.org/officeDocument/2006/math">
                    <m:r>
                      <a:rPr lang="ru-RU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5</m:t>
                    </m:r>
                    <m:r>
                      <a:rPr lang="ru-R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0</m:t>
                    </m:r>
                    <m:r>
                      <a:rPr lang="ru-RU" sz="1800" b="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 </m:t>
                    </m:r>
                    <m:f>
                      <m:fPr>
                        <m:ctrlPr>
                          <a:rPr lang="ru-RU" sz="1800" b="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ru-RU" sz="1800" b="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м</m:t>
                        </m:r>
                      </m:num>
                      <m:den>
                        <m:sSup>
                          <m:sSupPr>
                            <m:ctrlPr>
                              <a:rPr lang="ru-RU" sz="1800" b="0" i="1" kern="120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ru-RU" sz="1800" b="0" i="1" kern="120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с</m:t>
                            </m:r>
                          </m:e>
                          <m:sup>
                            <m:r>
                              <a:rPr lang="ru-RU" sz="1800" b="0" i="1" kern="120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ru-RU" sz="1800" b="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на протяжении 1 секунды. Таким образом,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=50 </m:t>
                    </m:r>
                    <m:f>
                      <m:fPr>
                        <m:ctrlP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м</m:t>
                        </m:r>
                      </m:num>
                      <m:den>
                        <m:r>
                          <a:rPr lang="ru-R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с</m:t>
                        </m:r>
                      </m:den>
                    </m:f>
                  </m:oMath>
                </a14:m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.</a:t>
                </a:r>
              </a:p>
              <a:p>
                <a:endParaRPr lang="ru-RU" sz="1800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Таким же образом найдем наибольшую скорость снижения до раскрытия парашюта. Она составит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23 </m:t>
                    </m:r>
                    <m:f>
                      <m:fPr>
                        <m:ctrlP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м</m:t>
                        </m:r>
                      </m:num>
                      <m:den>
                        <m:r>
                          <a:rPr lang="ru-R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с</m:t>
                        </m:r>
                      </m:den>
                    </m:f>
                  </m:oMath>
                </a14:m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. После активации СС скорость снизилась до </a:t>
                </a:r>
                <a14:m>
                  <m:oMath xmlns:m="http://schemas.openxmlformats.org/officeDocument/2006/math">
                    <m:r>
                      <a:rPr lang="ru-RU" sz="180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~</m:t>
                    </m:r>
                    <m:r>
                      <a:rPr lang="ru-RU" sz="1800" b="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19</m:t>
                    </m:r>
                    <m:f>
                      <m:fPr>
                        <m:ctrlP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м</m:t>
                        </m:r>
                      </m:num>
                      <m:den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с</m:t>
                        </m:r>
                      </m:den>
                    </m:f>
                  </m:oMath>
                </a14:m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. Это превышает максимальную регламентированную скорость, поскольку посл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е раскрытия парашюта его стропы перехлестнулись и запутались. Тем не менее, ОПН успешно приземлился и не пострадал от удара о землю.</a:t>
                </a:r>
                <a:endParaRPr lang="ru-RU" sz="1800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endParaRPr lang="ru-RU" sz="1800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771FA4-D547-4144-B0A4-13C54F132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95" y="1427283"/>
                <a:ext cx="11357810" cy="5430717"/>
              </a:xfrm>
              <a:prstGeom prst="rect">
                <a:avLst/>
              </a:prstGeom>
              <a:blipFill>
                <a:blip r:embed="rId2"/>
                <a:stretch>
                  <a:fillRect l="-429" t="-561" r="-7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02571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25514C51-60EA-4F8F-94A4-03157AFF92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5501381"/>
              </p:ext>
            </p:extLst>
          </p:nvPr>
        </p:nvGraphicFramePr>
        <p:xfrm>
          <a:off x="1117633" y="-14397"/>
          <a:ext cx="9956734" cy="6886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852398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C66F8E-4C3B-4AC2-86BA-F3CEC39E1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87" y="0"/>
            <a:ext cx="4328121" cy="6858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6CA7EF-6A66-4214-B3D4-890F58B2077B}"/>
              </a:ext>
            </a:extLst>
          </p:cNvPr>
          <p:cNvSpPr txBox="1"/>
          <p:nvPr/>
        </p:nvSpPr>
        <p:spPr>
          <a:xfrm>
            <a:off x="5067415" y="3429000"/>
            <a:ext cx="65001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CanSatellite: Alexey-Daniel</a:t>
            </a:r>
            <a:endParaRPr lang="ru-RU" sz="4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238F6D-D91C-4DFC-B918-DBAB95C6CDDF}"/>
              </a:ext>
            </a:extLst>
          </p:cNvPr>
          <p:cNvSpPr txBox="1"/>
          <p:nvPr/>
        </p:nvSpPr>
        <p:spPr>
          <a:xfrm>
            <a:off x="5699464" y="1775533"/>
            <a:ext cx="43281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CanSAD</a:t>
            </a:r>
            <a:endParaRPr lang="ru-RU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244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BBCF5-7371-402B-92D0-A41E2080B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altLang="ru-RU" sz="4800" b="1" dirty="0"/>
              <a:t>Технические задачи</a:t>
            </a:r>
            <a:endParaRPr lang="ru-RU" sz="48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81FCC3-648B-4027-B5B6-A2AD07F7C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Изучить принцип работы механизма системы спасения (СС) полезной нагрузки, протестировать его, провести необходимые расчеты;</a:t>
            </a: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Рассчитать парашют для СС отсека полезной нагрузки, интегрировать его в механизм СС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Протестировать электронную часть (ЭЧ) на базе Arduino Nano и проанализировать принцип работы ЭЧ</a:t>
            </a:r>
            <a:r>
              <a:rPr lang="en-US" altLang="ru-RU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чтобы парашют для спасения отсека с полезной нагрузкой (ОПН) был раскрыт на высоте 50 м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 чтобы он передавал по радиоканалу на приёмную станцию телеметрию с информацией о температуре, давлении, высоте, линейном и угловом ускорении в соответствии с форматом телеметрии и записи данных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Обеспечить функционирование панели управления и индикации соответственно с регламентом тестирования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Провести испытания спутника в сборе;</a:t>
            </a:r>
            <a:endParaRPr lang="ru-RU" altLang="ru-RU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cs typeface="DejaVu Sans" charset="0"/>
              </a:rPr>
              <a:t> Произвести запуск спутника на высоту около 200 метров и проанализировать полученную телеметрию.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1540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01127-A289-4088-AE23-632789EE2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480"/>
          </a:xfrm>
        </p:spPr>
        <p:txBody>
          <a:bodyPr/>
          <a:lstStyle/>
          <a:p>
            <a:r>
              <a:rPr lang="ru-RU" alt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Алгоритм работы спутника при срабатывании СС</a:t>
            </a:r>
            <a:endParaRPr lang="ru-RU" sz="40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B83A0-71F9-4B28-A510-D99B8BE147BD}"/>
              </a:ext>
            </a:extLst>
          </p:cNvPr>
          <p:cNvSpPr txBox="1"/>
          <p:nvPr/>
        </p:nvSpPr>
        <p:spPr>
          <a:xfrm>
            <a:off x="4163805" y="2059394"/>
            <a:ext cx="753088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После запуска программы микроконтроллер в спутнике ждет сигнала с фоторезистора, который будет означать разделение разгонного модуля и второй ступени (отсека  с полезной нагрузкой). </a:t>
            </a:r>
          </a:p>
          <a:p>
            <a:endParaRPr lang="ru-RU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 П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о снижению до 110 метров запускается сервопривод, который откручивает гайку со своего вала и освобождает пружину, которая выталкивает парашют.</a:t>
            </a:r>
          </a:p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На высоте около 50 метров произойдет раскрытие парашюта, который обеспечит плавное приземление отсека с полезной нагрузкой.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799394-98BB-4AA3-A9D4-90DA6B050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858" y="998824"/>
            <a:ext cx="1678729" cy="565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00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0742F-CC29-4618-8E83-91209F7F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Фото системы спасения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7A56FE-D4D2-4C4A-9ED9-4C685E72C4C2}"/>
              </a:ext>
            </a:extLst>
          </p:cNvPr>
          <p:cNvSpPr txBox="1"/>
          <p:nvPr/>
        </p:nvSpPr>
        <p:spPr>
          <a:xfrm>
            <a:off x="6566793" y="2085490"/>
            <a:ext cx="5413211" cy="3599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 –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демпфер, к которому крепится через вертлюг парашют;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2 – крышка пружины (системы спасения);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3 – пружина;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ru-RU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4 – винт на валу сервопривода, удерживающий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 крышку в сжатом состоянии;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ru-RU" sz="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5 – контактная группа 3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pin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для подключения к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 плате спутника;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6 – сервопривод.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8FB6F40-B6BD-47E9-A1CA-8302C32E4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79" y="1951938"/>
            <a:ext cx="4612364" cy="4589764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895B7C2-2413-4F87-AA08-8C51B63BB67E}"/>
              </a:ext>
            </a:extLst>
          </p:cNvPr>
          <p:cNvCxnSpPr>
            <a:cxnSpLocks/>
          </p:cNvCxnSpPr>
          <p:nvPr/>
        </p:nvCxnSpPr>
        <p:spPr bwMode="auto">
          <a:xfrm>
            <a:off x="2541069" y="2685448"/>
            <a:ext cx="309933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5005FF77-9025-435A-8CA6-4454DB5E7CD7}"/>
              </a:ext>
            </a:extLst>
          </p:cNvPr>
          <p:cNvCxnSpPr>
            <a:cxnSpLocks/>
          </p:cNvCxnSpPr>
          <p:nvPr/>
        </p:nvCxnSpPr>
        <p:spPr bwMode="auto">
          <a:xfrm>
            <a:off x="2042659" y="3220278"/>
            <a:ext cx="3597745" cy="1053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307DEA88-B211-48BD-9A61-F37CEE980879}"/>
              </a:ext>
            </a:extLst>
          </p:cNvPr>
          <p:cNvCxnSpPr>
            <a:cxnSpLocks/>
          </p:cNvCxnSpPr>
          <p:nvPr/>
        </p:nvCxnSpPr>
        <p:spPr bwMode="auto">
          <a:xfrm flipV="1">
            <a:off x="1846446" y="4071840"/>
            <a:ext cx="3793958" cy="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62FC7710-1418-412C-A4C3-4CAD1303E8E4}"/>
              </a:ext>
            </a:extLst>
          </p:cNvPr>
          <p:cNvCxnSpPr>
            <a:cxnSpLocks/>
          </p:cNvCxnSpPr>
          <p:nvPr/>
        </p:nvCxnSpPr>
        <p:spPr bwMode="auto">
          <a:xfrm>
            <a:off x="1489077" y="4450953"/>
            <a:ext cx="4151326" cy="4819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D1DBABE0-4891-43E6-9FFF-C2B4C23EF662}"/>
              </a:ext>
            </a:extLst>
          </p:cNvPr>
          <p:cNvCxnSpPr>
            <a:cxnSpLocks/>
          </p:cNvCxnSpPr>
          <p:nvPr/>
        </p:nvCxnSpPr>
        <p:spPr bwMode="auto">
          <a:xfrm flipV="1">
            <a:off x="1366787" y="5124425"/>
            <a:ext cx="4273616" cy="12006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86AF434B-8D7D-409D-B2DA-2AE55F14FA4F}"/>
              </a:ext>
            </a:extLst>
          </p:cNvPr>
          <p:cNvCxnSpPr>
            <a:cxnSpLocks/>
          </p:cNvCxnSpPr>
          <p:nvPr/>
        </p:nvCxnSpPr>
        <p:spPr bwMode="auto">
          <a:xfrm>
            <a:off x="3238297" y="4766564"/>
            <a:ext cx="2402106" cy="2825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06338C8-373F-4499-B0BF-E02FD65436E6}"/>
              </a:ext>
            </a:extLst>
          </p:cNvPr>
          <p:cNvSpPr txBox="1"/>
          <p:nvPr/>
        </p:nvSpPr>
        <p:spPr>
          <a:xfrm>
            <a:off x="5640403" y="25024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9D79BD-1AA3-4723-AA92-33A8DCD6F582}"/>
              </a:ext>
            </a:extLst>
          </p:cNvPr>
          <p:cNvSpPr txBox="1"/>
          <p:nvPr/>
        </p:nvSpPr>
        <p:spPr>
          <a:xfrm>
            <a:off x="5640403" y="3035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CF9207-6B14-42D8-9B84-041A9665BA7F}"/>
              </a:ext>
            </a:extLst>
          </p:cNvPr>
          <p:cNvSpPr txBox="1"/>
          <p:nvPr/>
        </p:nvSpPr>
        <p:spPr>
          <a:xfrm>
            <a:off x="5598725" y="38852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C54AE86-7DEE-47BB-9FD6-3146185BFD31}"/>
              </a:ext>
            </a:extLst>
          </p:cNvPr>
          <p:cNvSpPr txBox="1"/>
          <p:nvPr/>
        </p:nvSpPr>
        <p:spPr>
          <a:xfrm>
            <a:off x="5605276" y="42777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ru-RU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6A2672-2647-489E-8E76-1905166C91F1}"/>
              </a:ext>
            </a:extLst>
          </p:cNvPr>
          <p:cNvSpPr txBox="1"/>
          <p:nvPr/>
        </p:nvSpPr>
        <p:spPr>
          <a:xfrm>
            <a:off x="5608350" y="46101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E72015-975C-4E57-91CC-162DBB821C6A}"/>
              </a:ext>
            </a:extLst>
          </p:cNvPr>
          <p:cNvSpPr txBox="1"/>
          <p:nvPr/>
        </p:nvSpPr>
        <p:spPr>
          <a:xfrm>
            <a:off x="5605276" y="49397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69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4800" b="1" dirty="0"/>
              <a:t>Система спасения в сборе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355B01-5801-4B41-A499-346665890413}"/>
              </a:ext>
            </a:extLst>
          </p:cNvPr>
          <p:cNvSpPr txBox="1"/>
          <p:nvPr/>
        </p:nvSpPr>
        <p:spPr>
          <a:xfrm>
            <a:off x="6096000" y="1800178"/>
            <a:ext cx="5598696" cy="389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1  –  сложенный парашют;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2  –  крышка пружины;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3  –  пружина;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4  –  болт, удерживающий пружину;</a:t>
            </a:r>
          </a:p>
          <a:p>
            <a:r>
              <a:rPr lang="ru-RU" sz="2000" dirty="0"/>
              <a:t>5  –  отсек с крышкой, где располагается </a:t>
            </a:r>
          </a:p>
          <a:p>
            <a:r>
              <a:rPr lang="ru-RU" sz="2000" dirty="0"/>
              <a:t>     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6  –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7  –  спутник (срез);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8  –  провод от сервомотора.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7751366-6651-4A54-A4E6-D347E0412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7655"/>
            <a:ext cx="5418255" cy="577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880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4800" b="1" dirty="0"/>
              <a:t>Система спасения после активации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62506C-3024-4EE4-A476-DB45A4F94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464"/>
            <a:ext cx="5245724" cy="55765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9F6E1A-F06C-4A01-9446-3AFDC23F13B0}"/>
              </a:ext>
            </a:extLst>
          </p:cNvPr>
          <p:cNvSpPr txBox="1"/>
          <p:nvPr/>
        </p:nvSpPr>
        <p:spPr>
          <a:xfrm>
            <a:off x="6096000" y="2123814"/>
            <a:ext cx="5598696" cy="389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1  –  выпущенный парашют;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2  –  крышка пружины;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3  –  пружина;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4  –  болт, удерживающий пружину;</a:t>
            </a:r>
          </a:p>
          <a:p>
            <a:r>
              <a:rPr lang="ru-RU" sz="2000" dirty="0"/>
              <a:t>5  –  отсек с крышкой, где располагается </a:t>
            </a:r>
          </a:p>
          <a:p>
            <a:r>
              <a:rPr lang="ru-RU" sz="2000" dirty="0"/>
              <a:t>     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6  –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7  –  спутник (срез);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8  –  провод от сервомотора.</a:t>
            </a:r>
          </a:p>
        </p:txBody>
      </p:sp>
    </p:spTree>
    <p:extLst>
      <p:ext uri="{BB962C8B-B14F-4D97-AF65-F5344CB8AC3E}">
        <p14:creationId xmlns:p14="http://schemas.microsoft.com/office/powerpoint/2010/main" val="747428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>
            <a:extLst>
              <a:ext uri="{FF2B5EF4-FFF2-40B4-BE49-F238E27FC236}">
                <a16:creationId xmlns:a16="http://schemas.microsoft.com/office/drawing/2014/main" id="{14E35723-F502-4B52-9EE0-59DEFD908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2599" y="6356828"/>
            <a:ext cx="2056536" cy="364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40823" rIns="81646" bIns="40823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algn="r" defTabSz="407571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</a:tabLst>
            </a:pPr>
            <a:endParaRPr lang="ru-RU" altLang="ru-RU" sz="1633" dirty="0">
              <a:latin typeface="Calibri" panose="020F0502020204030204" pitchFamily="34" charset="0"/>
              <a:cs typeface="DejaVu Sans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5285D36F-CD12-4440-A3B7-38D52D51B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8370"/>
            <a:ext cx="12192000" cy="81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4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Пружина для системы спасения</a:t>
            </a:r>
          </a:p>
        </p:txBody>
      </p:sp>
      <p:graphicFrame>
        <p:nvGraphicFramePr>
          <p:cNvPr id="13315" name="Object 3">
            <a:extLst>
              <a:ext uri="{FF2B5EF4-FFF2-40B4-BE49-F238E27FC236}">
                <a16:creationId xmlns:a16="http://schemas.microsoft.com/office/drawing/2014/main" id="{133A6BC8-AA67-4484-ADAD-881B20E2A1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59840" y="4499033"/>
          <a:ext cx="7201" cy="137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" r:id="rId4" imgW="8640" imgH="1520280" progId="">
                  <p:embed/>
                </p:oleObj>
              </mc:Choice>
              <mc:Fallback>
                <p:oleObj r:id="rId4" imgW="8640" imgH="1520280" progId="">
                  <p:embed/>
                  <p:pic>
                    <p:nvPicPr>
                      <p:cNvPr id="13315" name="Object 3">
                        <a:extLst>
                          <a:ext uri="{FF2B5EF4-FFF2-40B4-BE49-F238E27FC236}">
                            <a16:creationId xmlns:a16="http://schemas.microsoft.com/office/drawing/2014/main" id="{133A6BC8-AA67-4484-ADAD-881B20E2A1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9840" y="4499033"/>
                        <a:ext cx="7201" cy="13782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072" y="1781428"/>
                <a:ext cx="5764705" cy="42290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81646" tIns="40823" rIns="81646" bIns="40823">
                <a:spAutoFit/>
              </a:bodyPr>
              <a:lstStyle>
                <a:lvl1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1pPr>
                <a:lvl2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2pPr>
                <a:lvl3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3pPr>
                <a:lvl4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4pPr>
                <a:lvl5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5pPr>
                <a:lvl6pPr marL="25146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6pPr>
                <a:lvl7pPr marL="29718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7pPr>
                <a:lvl8pPr marL="34290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8pPr>
                <a:lvl9pPr marL="38862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9pPr>
              </a:lstStyle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22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Исходные геометрические данные:</a:t>
                </a: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D проволоки: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1,5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Наружный диаметр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40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Число витков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Длина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120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Деформация: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70мм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22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Полученные данные:</a:t>
                </a:r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Индекс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25,67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Жесткость пружины,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Н</m:t>
                        </m:r>
                      </m:num>
                      <m:den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мм</m:t>
                        </m:r>
                      </m:den>
                    </m:f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0,09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Допустимое усилие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, Н: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36,92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Общая масса, кг: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0,0</m:t>
                    </m:r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Расчеты выполнялись по программе на сайте pro-kts.ru</a:t>
                </a:r>
                <a:endParaRPr lang="ru-RU" altLang="ru-RU" sz="1814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7072" y="1781428"/>
                <a:ext cx="5764705" cy="4229091"/>
              </a:xfrm>
              <a:prstGeom prst="rect">
                <a:avLst/>
              </a:prstGeom>
              <a:blipFill>
                <a:blip r:embed="rId6"/>
                <a:stretch>
                  <a:fillRect l="-1587" t="-1009" r="-847" b="-14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C22CCC-63D1-4C17-83C4-368100C2D16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3"/>
          <a:stretch/>
        </p:blipFill>
        <p:spPr>
          <a:xfrm>
            <a:off x="7767586" y="1283906"/>
            <a:ext cx="3037981" cy="52241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9A0D7D-80AE-48CA-89A3-73B87A7F9F92}"/>
              </a:ext>
            </a:extLst>
          </p:cNvPr>
          <p:cNvSpPr txBox="1"/>
          <p:nvPr/>
        </p:nvSpPr>
        <p:spPr>
          <a:xfrm>
            <a:off x="9405628" y="133973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B0604020202020204" pitchFamily="2" charset="0"/>
              </a:rPr>
              <a:t>8.94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64DB1-225B-48BB-A0E4-744FDCFFA977}"/>
              </a:ext>
            </a:extLst>
          </p:cNvPr>
          <p:cNvSpPr txBox="1"/>
          <p:nvPr/>
        </p:nvSpPr>
        <p:spPr>
          <a:xfrm>
            <a:off x="9705016" y="1709067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6.09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A7FAF7-D623-4F8E-B7A6-496481A7BEC0}"/>
              </a:ext>
            </a:extLst>
          </p:cNvPr>
          <p:cNvSpPr txBox="1"/>
          <p:nvPr/>
        </p:nvSpPr>
        <p:spPr>
          <a:xfrm>
            <a:off x="9581425" y="27503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70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678EE-D70D-439F-A41D-1FC8849B32EF}"/>
              </a:ext>
            </a:extLst>
          </p:cNvPr>
          <p:cNvSpPr txBox="1"/>
          <p:nvPr/>
        </p:nvSpPr>
        <p:spPr>
          <a:xfrm>
            <a:off x="9448535" y="3106306"/>
            <a:ext cx="891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102.75</a:t>
            </a:r>
            <a:endParaRPr lang="ru-RU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2CD0C-8C6C-4579-A682-1E08C7536057}"/>
              </a:ext>
            </a:extLst>
          </p:cNvPr>
          <p:cNvSpPr txBox="1"/>
          <p:nvPr/>
        </p:nvSpPr>
        <p:spPr>
          <a:xfrm>
            <a:off x="8655761" y="356955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120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9676FB-078A-45E2-8A0B-7B13A6513AAE}"/>
              </a:ext>
            </a:extLst>
          </p:cNvPr>
          <p:cNvSpPr txBox="1"/>
          <p:nvPr/>
        </p:nvSpPr>
        <p:spPr>
          <a:xfrm>
            <a:off x="8655761" y="3962024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1.5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AC63A-1573-486C-8A37-C3A0ECC5792B}"/>
              </a:ext>
            </a:extLst>
          </p:cNvPr>
          <p:cNvSpPr txBox="1"/>
          <p:nvPr/>
        </p:nvSpPr>
        <p:spPr>
          <a:xfrm>
            <a:off x="10156054" y="592206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11.78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1E1E1-0CBA-4A4A-BBAC-42D13EF2868A}"/>
              </a:ext>
            </a:extLst>
          </p:cNvPr>
          <p:cNvSpPr txBox="1"/>
          <p:nvPr/>
        </p:nvSpPr>
        <p:spPr>
          <a:xfrm rot="16200000">
            <a:off x="10254601" y="510886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40</a:t>
            </a:r>
            <a:endParaRPr lang="ru-RU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F41C19-9824-42ED-BD97-5066B69F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времени работы сервопривода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77EB90-EC52-4333-81AE-D6F9C3439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96" y="2079488"/>
            <a:ext cx="4491460" cy="33685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A857DC-31B4-4C5F-987F-EB99A0D195F9}"/>
                  </a:ext>
                </a:extLst>
              </p:cNvPr>
              <p:cNvSpPr txBox="1"/>
              <p:nvPr/>
            </p:nvSpPr>
            <p:spPr>
              <a:xfrm>
                <a:off x="5202315" y="2154205"/>
                <a:ext cx="6918664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Согласно ТД вал сервопривода совершает оборот на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60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за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0,1 с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максимальный угол поворота составляет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180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/>
                  <a:t>•</a:t>
                </a:r>
                <a:r>
                  <a:rPr lang="en-US" dirty="0"/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В конструкцию сервопривода были внесены изменения, благодаря которым его вал может поворачиваться полностью неограниченное количество раз. Таким образом, полный оборот на </a:t>
                </a:r>
                <a14:m>
                  <m:oMath xmlns:m="http://schemas.openxmlformats.org/officeDocument/2006/math">
                    <m:r>
                      <a:rPr lang="ru-RU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60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произойдет за 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0,</m:t>
                    </m:r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6</m:t>
                    </m:r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с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/>
                  <a:t>•</a:t>
                </a:r>
                <a:r>
                  <a:rPr lang="en-US" dirty="0"/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Гайка, удерживающая крышку пружины, закручена на валу на 3 витка резьбы. Таким образом, для того, чтобы она открутилась, вал должен совершить 3 оборота, на это уйдет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,8 с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Однако во избежание нештатных ситуаций время работы сервопривода ограничено 5 секундами.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A857DC-31B4-4C5F-987F-EB99A0D19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315" y="2154205"/>
                <a:ext cx="6918664" cy="3693319"/>
              </a:xfrm>
              <a:prstGeom prst="rect">
                <a:avLst/>
              </a:prstGeom>
              <a:blipFill>
                <a:blip r:embed="rId3"/>
                <a:stretch>
                  <a:fillRect l="-705" t="-825" b="-16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0D196F4-39A5-4285-A601-54FE3531A4D4}"/>
              </a:ext>
            </a:extLst>
          </p:cNvPr>
          <p:cNvSpPr txBox="1"/>
          <p:nvPr/>
        </p:nvSpPr>
        <p:spPr>
          <a:xfrm>
            <a:off x="481613" y="5678247"/>
            <a:ext cx="4558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i="1" dirty="0"/>
              <a:t>Используемый в СС сервопривод </a:t>
            </a:r>
            <a:r>
              <a:rPr lang="en-US" sz="1600" i="1" dirty="0"/>
              <a:t>TowerPro SG90 </a:t>
            </a:r>
            <a:endParaRPr lang="ru-RU" sz="1600" i="1" dirty="0"/>
          </a:p>
        </p:txBody>
      </p:sp>
    </p:spTree>
    <p:extLst>
      <p:ext uri="{BB962C8B-B14F-4D97-AF65-F5344CB8AC3E}">
        <p14:creationId xmlns:p14="http://schemas.microsoft.com/office/powerpoint/2010/main" val="306363301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1593</TotalTime>
  <Words>1753</Words>
  <Application>Microsoft Office PowerPoint</Application>
  <PresentationFormat>Широкоэкранный</PresentationFormat>
  <Paragraphs>225</Paragraphs>
  <Slides>28</Slides>
  <Notes>3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28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Roboto</vt:lpstr>
      <vt:lpstr>Times New Roman</vt:lpstr>
      <vt:lpstr>XO Oriel</vt:lpstr>
      <vt:lpstr>Тема Office</vt:lpstr>
      <vt:lpstr>1_Тема Office</vt:lpstr>
      <vt:lpstr>2_Тема Office</vt:lpstr>
      <vt:lpstr>Курский CanSat Лига Юниор</vt:lpstr>
      <vt:lpstr>Состав команды:</vt:lpstr>
      <vt:lpstr>Технические задачи</vt:lpstr>
      <vt:lpstr>Алгоритм работы спутника при срабатывании СС</vt:lpstr>
      <vt:lpstr>Фото системы спасения</vt:lpstr>
      <vt:lpstr>Система спасения в сборе</vt:lpstr>
      <vt:lpstr>Система спасения после активации</vt:lpstr>
      <vt:lpstr>Презентация PowerPoint</vt:lpstr>
      <vt:lpstr>Расчет времени работы сервопривода</vt:lpstr>
      <vt:lpstr>Расчет высоты активации системы спасения</vt:lpstr>
      <vt:lpstr>Парашют для СС</vt:lpstr>
      <vt:lpstr>Сегмент парашюта</vt:lpstr>
      <vt:lpstr>Расчет строп парашюта</vt:lpstr>
      <vt:lpstr>Плата спутника</vt:lpstr>
      <vt:lpstr>Структурная схема спутника</vt:lpstr>
      <vt:lpstr>Презентация PowerPoint</vt:lpstr>
      <vt:lpstr>Алгоритм работы спутника</vt:lpstr>
      <vt:lpstr>Расчет энергопотребления</vt:lpstr>
      <vt:lpstr>Расчет полета в Openrocket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Курский CanSat Лига Юниор</dc:title>
  <dc:creator>Ученик 9</dc:creator>
  <cp:lastModifiedBy>саша орлов</cp:lastModifiedBy>
  <cp:revision>73</cp:revision>
  <dcterms:created xsi:type="dcterms:W3CDTF">2021-05-12T12:31:56Z</dcterms:created>
  <dcterms:modified xsi:type="dcterms:W3CDTF">2021-10-24T06:18:41Z</dcterms:modified>
</cp:coreProperties>
</file>